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77" r:id="rId3"/>
    <p:sldId id="278" r:id="rId4"/>
    <p:sldId id="281" r:id="rId5"/>
    <p:sldId id="282" r:id="rId6"/>
    <p:sldId id="283" r:id="rId7"/>
    <p:sldId id="280" r:id="rId8"/>
    <p:sldId id="279" r:id="rId9"/>
    <p:sldId id="284" r:id="rId10"/>
    <p:sldId id="285" r:id="rId11"/>
    <p:sldId id="276" r:id="rId12"/>
    <p:sldId id="309" r:id="rId13"/>
    <p:sldId id="310" r:id="rId14"/>
    <p:sldId id="378" r:id="rId15"/>
    <p:sldId id="298" r:id="rId16"/>
    <p:sldId id="288" r:id="rId17"/>
    <p:sldId id="359" r:id="rId18"/>
    <p:sldId id="363" r:id="rId19"/>
    <p:sldId id="364" r:id="rId20"/>
    <p:sldId id="365" r:id="rId21"/>
    <p:sldId id="312" r:id="rId22"/>
    <p:sldId id="316" r:id="rId23"/>
    <p:sldId id="315" r:id="rId24"/>
    <p:sldId id="308" r:id="rId25"/>
    <p:sldId id="303" r:id="rId26"/>
    <p:sldId id="311" r:id="rId27"/>
    <p:sldId id="317" r:id="rId28"/>
    <p:sldId id="318" r:id="rId29"/>
    <p:sldId id="319" r:id="rId30"/>
    <p:sldId id="369" r:id="rId31"/>
    <p:sldId id="370" r:id="rId32"/>
    <p:sldId id="371" r:id="rId33"/>
    <p:sldId id="372" r:id="rId34"/>
    <p:sldId id="373" r:id="rId35"/>
    <p:sldId id="374" r:id="rId36"/>
    <p:sldId id="334" r:id="rId37"/>
    <p:sldId id="335" r:id="rId38"/>
    <p:sldId id="341" r:id="rId39"/>
    <p:sldId id="337" r:id="rId40"/>
    <p:sldId id="343" r:id="rId41"/>
    <p:sldId id="386" r:id="rId42"/>
    <p:sldId id="342" r:id="rId43"/>
    <p:sldId id="380" r:id="rId44"/>
    <p:sldId id="340" r:id="rId45"/>
    <p:sldId id="346" r:id="rId46"/>
    <p:sldId id="347" r:id="rId47"/>
    <p:sldId id="348" r:id="rId48"/>
    <p:sldId id="349" r:id="rId49"/>
    <p:sldId id="351" r:id="rId50"/>
    <p:sldId id="352" r:id="rId51"/>
    <p:sldId id="353" r:id="rId52"/>
    <p:sldId id="354" r:id="rId53"/>
    <p:sldId id="358" r:id="rId54"/>
    <p:sldId id="356" r:id="rId55"/>
    <p:sldId id="367" r:id="rId56"/>
    <p:sldId id="368" r:id="rId57"/>
    <p:sldId id="381" r:id="rId58"/>
    <p:sldId id="292" r:id="rId59"/>
    <p:sldId id="293" r:id="rId60"/>
    <p:sldId id="295" r:id="rId61"/>
    <p:sldId id="296" r:id="rId62"/>
    <p:sldId id="326" r:id="rId63"/>
    <p:sldId id="301" r:id="rId64"/>
    <p:sldId id="302" r:id="rId65"/>
    <p:sldId id="307" r:id="rId66"/>
    <p:sldId id="379" r:id="rId67"/>
    <p:sldId id="330" r:id="rId68"/>
    <p:sldId id="327" r:id="rId69"/>
    <p:sldId id="323" r:id="rId70"/>
    <p:sldId id="324" r:id="rId71"/>
    <p:sldId id="325" r:id="rId72"/>
    <p:sldId id="329" r:id="rId73"/>
    <p:sldId id="328" r:id="rId74"/>
    <p:sldId id="332" r:id="rId75"/>
    <p:sldId id="331" r:id="rId76"/>
    <p:sldId id="333" r:id="rId77"/>
    <p:sldId id="384" r:id="rId78"/>
    <p:sldId id="387" r:id="rId79"/>
    <p:sldId id="385" r:id="rId80"/>
    <p:sldId id="361" r:id="rId81"/>
    <p:sldId id="362" r:id="rId82"/>
    <p:sldId id="377" r:id="rId83"/>
    <p:sldId id="375" r:id="rId84"/>
    <p:sldId id="376" r:id="rId85"/>
    <p:sldId id="382" r:id="rId86"/>
    <p:sldId id="383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1" autoAdjust="0"/>
    <p:restoredTop sz="64682" autoAdjust="0"/>
  </p:normalViewPr>
  <p:slideViewPr>
    <p:cSldViewPr snapToGrid="0" snapToObjects="1">
      <p:cViewPr varScale="1">
        <p:scale>
          <a:sx n="57" d="100"/>
          <a:sy n="57" d="100"/>
        </p:scale>
        <p:origin x="-1904" y="-104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062136"/>
        <c:axId val="-2088980072"/>
      </c:barChart>
      <c:catAx>
        <c:axId val="-2126062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-2088980072"/>
        <c:crosses val="autoZero"/>
        <c:auto val="1"/>
        <c:lblAlgn val="ctr"/>
        <c:lblOffset val="100"/>
        <c:noMultiLvlLbl val="0"/>
      </c:catAx>
      <c:valAx>
        <c:axId val="-20889800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6062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EDBD678A-067E-D44C-AC7C-CF422118A0F8}" type="presOf" srcId="{86EF93F1-022E-7B4B-991F-7530BF2240D4}" destId="{EC4E25C6-C3D7-4B4B-8BC5-92A960D631E0}" srcOrd="0" destOrd="0" presId="urn:microsoft.com/office/officeart/2005/8/layout/hProcess4"/>
    <dgm:cxn modelId="{A886DD75-E296-1345-9D3C-47C013FB37B1}" type="presOf" srcId="{96702345-DFDA-1647-80B6-40E3058240A8}" destId="{5886DE9C-0FE9-8645-B5F4-7A2FAC18D667}" srcOrd="0" destOrd="1" presId="urn:microsoft.com/office/officeart/2005/8/layout/hProcess4"/>
    <dgm:cxn modelId="{A579FE4A-D3E0-EC4B-9C7D-1379EF4729DE}" type="presOf" srcId="{61377071-7ED6-E34A-98C6-091717535A26}" destId="{5886DE9C-0FE9-8645-B5F4-7A2FAC18D667}" srcOrd="0" destOrd="0" presId="urn:microsoft.com/office/officeart/2005/8/layout/hProcess4"/>
    <dgm:cxn modelId="{82B92A15-CDA7-5146-9C6F-300765B69B9E}" type="presOf" srcId="{F66F3F0A-1C15-E74A-9ED8-1C7F6C51F1E3}" destId="{6449CC79-290B-2C4C-8CA9-111520A902CC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1E63A48A-B645-8E43-A6F7-4A246324DFBC}" type="presOf" srcId="{F49B7C8A-B6E9-0C41-986A-7E2BBFCE2626}" destId="{21272368-4EBF-7B4A-9965-9A6EF6E6DE86}" srcOrd="1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C148F45-9360-AD44-B1EE-DC71C0A0B185}" type="presOf" srcId="{E4A99842-9B9B-2B46-8485-FCBF0F41250F}" destId="{80C8407A-3087-9F42-A7EC-F81A6FC9F406}" srcOrd="1" destOrd="1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45C85589-3DE5-7242-9052-9A0AEA3DFF1F}" type="presOf" srcId="{DD36B169-AE56-0B4E-ABDB-E9EF6B07EF10}" destId="{07E37B07-0AE0-8C49-8179-53C97508ED67}" srcOrd="0" destOrd="0" presId="urn:microsoft.com/office/officeart/2005/8/layout/hProcess4"/>
    <dgm:cxn modelId="{E0614BA4-5FD6-D540-AD5A-1911CD0F8034}" type="presOf" srcId="{543FA186-8297-E14F-921E-FC450F990E3D}" destId="{21272368-4EBF-7B4A-9965-9A6EF6E6DE86}" srcOrd="1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29540399-3B95-834A-8662-CF3DFA9F821A}" type="presOf" srcId="{535F9186-0A73-224A-9E08-894391CF2688}" destId="{961E70B4-4CE0-EC49-99DE-1D5C9F9F9D7C}" srcOrd="0" destOrd="0" presId="urn:microsoft.com/office/officeart/2005/8/layout/hProcess4"/>
    <dgm:cxn modelId="{C6307B8D-59FD-5148-9D3B-662FB66C18CE}" type="presOf" srcId="{0844B4D1-CA7F-174A-BDCD-E27A09268ECD}" destId="{EC4E25C6-C3D7-4B4B-8BC5-92A960D631E0}" srcOrd="0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DE4CECA1-2635-824B-B10B-C217EE5C210B}" type="presOf" srcId="{B6E981B7-8FE4-A341-8258-106DC22CD1CE}" destId="{36141795-4C13-D945-B456-B45C0C6D7F95}" srcOrd="0" destOrd="0" presId="urn:microsoft.com/office/officeart/2005/8/layout/hProcess4"/>
    <dgm:cxn modelId="{24907A4A-64D7-5A41-ADCF-855C8D7C60C4}" type="presOf" srcId="{61377071-7ED6-E34A-98C6-091717535A26}" destId="{198F176D-0288-3944-93DE-3C789EA55E35}" srcOrd="1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1DC6DBF5-116E-004E-8497-3D57EB41C630}" type="presOf" srcId="{B6E981B7-8FE4-A341-8258-106DC22CD1CE}" destId="{80C8407A-3087-9F42-A7EC-F81A6FC9F406}" srcOrd="1" destOrd="0" presId="urn:microsoft.com/office/officeart/2005/8/layout/hProcess4"/>
    <dgm:cxn modelId="{4D4EAD63-D045-D045-A58A-17FC932F7BA8}" type="presOf" srcId="{86EF93F1-022E-7B4B-991F-7530BF2240D4}" destId="{54263D70-AF5F-4F48-A0C6-145BE4674821}" srcOrd="1" destOrd="0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946C04A7-B7C5-D046-8301-CB3A25491D38}" type="presOf" srcId="{275BFCF4-E366-6B4B-95D9-209532FA77C3}" destId="{B0DDEC13-ACE4-4742-AF15-9777191C54CE}" srcOrd="0" destOrd="1" presId="urn:microsoft.com/office/officeart/2005/8/layout/hProcess4"/>
    <dgm:cxn modelId="{27E4C7A5-D770-A740-ACC2-8FB339D60863}" type="presOf" srcId="{0844B4D1-CA7F-174A-BDCD-E27A09268ECD}" destId="{54263D70-AF5F-4F48-A0C6-145BE4674821}" srcOrd="1" destOrd="1" presId="urn:microsoft.com/office/officeart/2005/8/layout/hProcess4"/>
    <dgm:cxn modelId="{AD584AA6-574A-1441-B59C-AB9166BBFAF7}" type="presOf" srcId="{543FA186-8297-E14F-921E-FC450F990E3D}" destId="{5E1494A8-77FB-CC45-AD26-121A0E33EB57}" srcOrd="0" destOrd="1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C99CD24-DB82-7447-ACD9-59ACAB3DC791}" type="presOf" srcId="{A4AFF6F9-A417-A941-BFE3-ADE813910EFB}" destId="{37E7FABF-9336-9C40-96DB-B62B61DD4613}" srcOrd="0" destOrd="0" presId="urn:microsoft.com/office/officeart/2005/8/layout/hProcess4"/>
    <dgm:cxn modelId="{119D7D83-C734-E744-8765-0FDDD1D87C63}" type="presOf" srcId="{F49B7C8A-B6E9-0C41-986A-7E2BBFCE2626}" destId="{5E1494A8-77FB-CC45-AD26-121A0E33EB57}" srcOrd="0" destOrd="0" presId="urn:microsoft.com/office/officeart/2005/8/layout/hProcess4"/>
    <dgm:cxn modelId="{C6F33876-589C-F44F-979F-46272AE0CEE9}" type="presOf" srcId="{038EB10A-644E-DB4E-8CAA-4709A510BA58}" destId="{B0DDEC13-ACE4-4742-AF15-9777191C54CE}" srcOrd="0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F0742B4D-F141-F842-BAF8-160331BE0325}" type="presOf" srcId="{7F8F23FC-F442-FB4A-AB06-B873A179219A}" destId="{54263D70-AF5F-4F48-A0C6-145BE4674821}" srcOrd="1" destOrd="2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485C4C39-F749-FF46-A901-C1A6C211EB0F}" type="presOf" srcId="{5409A5A3-5DD3-8746-8672-D50EA6887A73}" destId="{C34A02AC-E43B-E64A-98B7-D7F0F68A5B18}" srcOrd="0" destOrd="0" presId="urn:microsoft.com/office/officeart/2005/8/layout/hProcess4"/>
    <dgm:cxn modelId="{DBDFE740-0B6E-A644-AB1A-2E9DE5579537}" type="presOf" srcId="{E4A99842-9B9B-2B46-8485-FCBF0F41250F}" destId="{36141795-4C13-D945-B456-B45C0C6D7F95}" srcOrd="0" destOrd="1" presId="urn:microsoft.com/office/officeart/2005/8/layout/hProcess4"/>
    <dgm:cxn modelId="{A77070AF-416E-7E4C-94C7-9DA8056E6222}" type="presOf" srcId="{772A7CAF-F731-154C-9D08-04404389A7FA}" destId="{833E1A4D-C856-494C-9310-79D28A7B3343}" srcOrd="0" destOrd="0" presId="urn:microsoft.com/office/officeart/2005/8/layout/hProcess4"/>
    <dgm:cxn modelId="{4B7B932B-4D35-2E45-941D-3915EA720E62}" type="presOf" srcId="{9B9D8594-1AC0-A941-BC04-F6341B2AA92A}" destId="{1924B303-8A8F-D04A-9B5A-F833EB6F6268}" srcOrd="0" destOrd="0" presId="urn:microsoft.com/office/officeart/2005/8/layout/hProcess4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B3907583-F78E-7C47-A6A6-73FDF2B63D88}" type="presOf" srcId="{275BFCF4-E366-6B4B-95D9-209532FA77C3}" destId="{C57FC684-C526-084E-899D-267C4BEFD848}" srcOrd="1" destOrd="1" presId="urn:microsoft.com/office/officeart/2005/8/layout/hProcess4"/>
    <dgm:cxn modelId="{A14BB143-B56D-0A4C-B36F-606B10EBA60E}" type="presOf" srcId="{B45DD5DC-97C3-DE45-8192-C0175C7EC9DE}" destId="{AF6505CF-267F-3E45-B6F3-BA7036ABB4F7}" srcOrd="0" destOrd="0" presId="urn:microsoft.com/office/officeart/2005/8/layout/hProcess4"/>
    <dgm:cxn modelId="{68AA205A-BB83-FD46-8131-3A4B522A177E}" type="presOf" srcId="{7F8F23FC-F442-FB4A-AB06-B873A179219A}" destId="{EC4E25C6-C3D7-4B4B-8BC5-92A960D631E0}" srcOrd="0" destOrd="2" presId="urn:microsoft.com/office/officeart/2005/8/layout/hProcess4"/>
    <dgm:cxn modelId="{CC88FC65-15BB-CD47-99BB-4DAFCF699BD0}" type="presOf" srcId="{96702345-DFDA-1647-80B6-40E3058240A8}" destId="{198F176D-0288-3944-93DE-3C789EA55E35}" srcOrd="1" destOrd="1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1A570276-1770-C14B-9A7C-CE0C54B18D88}" type="presOf" srcId="{038EB10A-644E-DB4E-8CAA-4709A510BA58}" destId="{C57FC684-C526-084E-899D-267C4BEFD848}" srcOrd="1" destOrd="0" presId="urn:microsoft.com/office/officeart/2005/8/layout/hProcess4"/>
    <dgm:cxn modelId="{072AB466-3D92-7A4A-8F05-EE95F16727F6}" type="presOf" srcId="{CDCF1663-307D-0547-98CD-B8C3B9F1B8D4}" destId="{B4D2EF6E-4EBE-AF40-9923-764B9DA51EAC}" srcOrd="0" destOrd="0" presId="urn:microsoft.com/office/officeart/2005/8/layout/hProcess4"/>
    <dgm:cxn modelId="{4B4144BF-763F-2941-A552-8B0F8707A176}" type="presOf" srcId="{B62CC6D2-B98E-B54F-BB66-3C8F5723C55B}" destId="{76846BB1-C877-DA42-B78C-85598899D6F0}" srcOrd="0" destOrd="0" presId="urn:microsoft.com/office/officeart/2005/8/layout/hProcess4"/>
    <dgm:cxn modelId="{DA393A47-6116-4B4F-9231-74C92759787C}" type="presParOf" srcId="{6449CC79-290B-2C4C-8CA9-111520A902CC}" destId="{621CF70D-0449-C146-98C2-8438753DD60E}" srcOrd="0" destOrd="0" presId="urn:microsoft.com/office/officeart/2005/8/layout/hProcess4"/>
    <dgm:cxn modelId="{C91A4011-DE32-F74A-92F6-9D8EE3BB0A61}" type="presParOf" srcId="{6449CC79-290B-2C4C-8CA9-111520A902CC}" destId="{C9061972-420F-F645-B6FA-E3EF5FD0FD28}" srcOrd="1" destOrd="0" presId="urn:microsoft.com/office/officeart/2005/8/layout/hProcess4"/>
    <dgm:cxn modelId="{3D4E1D4B-0F64-4840-9D31-BF8C8C63004A}" type="presParOf" srcId="{6449CC79-290B-2C4C-8CA9-111520A902CC}" destId="{56B69327-2698-7043-9660-10512895DAC9}" srcOrd="2" destOrd="0" presId="urn:microsoft.com/office/officeart/2005/8/layout/hProcess4"/>
    <dgm:cxn modelId="{8DF609A7-86EF-3845-9EF1-505D4E0E48AF}" type="presParOf" srcId="{56B69327-2698-7043-9660-10512895DAC9}" destId="{1EA13405-CC13-CC4E-9C2D-3CF3E5B9EDAF}" srcOrd="0" destOrd="0" presId="urn:microsoft.com/office/officeart/2005/8/layout/hProcess4"/>
    <dgm:cxn modelId="{1F2C5F07-2B49-E24F-B4F9-1E923B7208EE}" type="presParOf" srcId="{1EA13405-CC13-CC4E-9C2D-3CF3E5B9EDAF}" destId="{E1C2033E-F292-8B44-AC82-901E0AF85150}" srcOrd="0" destOrd="0" presId="urn:microsoft.com/office/officeart/2005/8/layout/hProcess4"/>
    <dgm:cxn modelId="{8304734F-3601-D840-AE7D-F4DF02F65419}" type="presParOf" srcId="{1EA13405-CC13-CC4E-9C2D-3CF3E5B9EDAF}" destId="{5E1494A8-77FB-CC45-AD26-121A0E33EB57}" srcOrd="1" destOrd="0" presId="urn:microsoft.com/office/officeart/2005/8/layout/hProcess4"/>
    <dgm:cxn modelId="{53B34094-8EA1-7948-9A61-A85324FD1DB5}" type="presParOf" srcId="{1EA13405-CC13-CC4E-9C2D-3CF3E5B9EDAF}" destId="{21272368-4EBF-7B4A-9965-9A6EF6E6DE86}" srcOrd="2" destOrd="0" presId="urn:microsoft.com/office/officeart/2005/8/layout/hProcess4"/>
    <dgm:cxn modelId="{164C6784-3B81-A74C-AF36-E2A808EE4341}" type="presParOf" srcId="{1EA13405-CC13-CC4E-9C2D-3CF3E5B9EDAF}" destId="{76846BB1-C877-DA42-B78C-85598899D6F0}" srcOrd="3" destOrd="0" presId="urn:microsoft.com/office/officeart/2005/8/layout/hProcess4"/>
    <dgm:cxn modelId="{3CDD9C8B-8D44-A34C-82EE-F5CF446905D4}" type="presParOf" srcId="{1EA13405-CC13-CC4E-9C2D-3CF3E5B9EDAF}" destId="{466D5B83-7867-4D4F-89F2-ADF34CF8CF8A}" srcOrd="4" destOrd="0" presId="urn:microsoft.com/office/officeart/2005/8/layout/hProcess4"/>
    <dgm:cxn modelId="{410FEBED-E698-1946-B6C5-F86023B892A2}" type="presParOf" srcId="{56B69327-2698-7043-9660-10512895DAC9}" destId="{C34A02AC-E43B-E64A-98B7-D7F0F68A5B18}" srcOrd="1" destOrd="0" presId="urn:microsoft.com/office/officeart/2005/8/layout/hProcess4"/>
    <dgm:cxn modelId="{A89830B6-D775-754D-8649-5E5CADDCB5DE}" type="presParOf" srcId="{56B69327-2698-7043-9660-10512895DAC9}" destId="{4A4558D9-3FD3-ED46-95DE-08209FB6637F}" srcOrd="2" destOrd="0" presId="urn:microsoft.com/office/officeart/2005/8/layout/hProcess4"/>
    <dgm:cxn modelId="{1BF477E5-6543-384F-8790-D0211D27D272}" type="presParOf" srcId="{4A4558D9-3FD3-ED46-95DE-08209FB6637F}" destId="{EC1269B5-1B55-6C4D-BF17-66F0155C1BCA}" srcOrd="0" destOrd="0" presId="urn:microsoft.com/office/officeart/2005/8/layout/hProcess4"/>
    <dgm:cxn modelId="{ECC108A3-8DD5-6E49-BD63-33175EE06F6F}" type="presParOf" srcId="{4A4558D9-3FD3-ED46-95DE-08209FB6637F}" destId="{36141795-4C13-D945-B456-B45C0C6D7F95}" srcOrd="1" destOrd="0" presId="urn:microsoft.com/office/officeart/2005/8/layout/hProcess4"/>
    <dgm:cxn modelId="{BDFB928A-0825-0E4E-BAA7-4B44D7E0A98F}" type="presParOf" srcId="{4A4558D9-3FD3-ED46-95DE-08209FB6637F}" destId="{80C8407A-3087-9F42-A7EC-F81A6FC9F406}" srcOrd="2" destOrd="0" presId="urn:microsoft.com/office/officeart/2005/8/layout/hProcess4"/>
    <dgm:cxn modelId="{FFABCAD2-678F-D94C-B5E2-D4952776E8B4}" type="presParOf" srcId="{4A4558D9-3FD3-ED46-95DE-08209FB6637F}" destId="{833E1A4D-C856-494C-9310-79D28A7B3343}" srcOrd="3" destOrd="0" presId="urn:microsoft.com/office/officeart/2005/8/layout/hProcess4"/>
    <dgm:cxn modelId="{AC44174D-E56A-1B4E-BE0C-7E44F3F17429}" type="presParOf" srcId="{4A4558D9-3FD3-ED46-95DE-08209FB6637F}" destId="{3936B297-C5C5-5949-9914-7E911C597C9D}" srcOrd="4" destOrd="0" presId="urn:microsoft.com/office/officeart/2005/8/layout/hProcess4"/>
    <dgm:cxn modelId="{30EA711A-81E0-3448-93A7-75E3B8414494}" type="presParOf" srcId="{56B69327-2698-7043-9660-10512895DAC9}" destId="{B4D2EF6E-4EBE-AF40-9923-764B9DA51EAC}" srcOrd="3" destOrd="0" presId="urn:microsoft.com/office/officeart/2005/8/layout/hProcess4"/>
    <dgm:cxn modelId="{E6EA27B1-E8AB-8D4D-8E8F-D8D557F6610E}" type="presParOf" srcId="{56B69327-2698-7043-9660-10512895DAC9}" destId="{810CAA4B-FF78-574A-B030-B748D6FC346C}" srcOrd="4" destOrd="0" presId="urn:microsoft.com/office/officeart/2005/8/layout/hProcess4"/>
    <dgm:cxn modelId="{9051BFBF-9237-3C49-9DE3-F7C8BF47C87E}" type="presParOf" srcId="{810CAA4B-FF78-574A-B030-B748D6FC346C}" destId="{82B6BBA4-3902-3541-9766-9B7AC1700637}" srcOrd="0" destOrd="0" presId="urn:microsoft.com/office/officeart/2005/8/layout/hProcess4"/>
    <dgm:cxn modelId="{1AD15FAD-CE95-3F41-8881-505ACCB1F34F}" type="presParOf" srcId="{810CAA4B-FF78-574A-B030-B748D6FC346C}" destId="{5886DE9C-0FE9-8645-B5F4-7A2FAC18D667}" srcOrd="1" destOrd="0" presId="urn:microsoft.com/office/officeart/2005/8/layout/hProcess4"/>
    <dgm:cxn modelId="{EADD91FE-BC8A-DB48-A5E7-F3E022403EDF}" type="presParOf" srcId="{810CAA4B-FF78-574A-B030-B748D6FC346C}" destId="{198F176D-0288-3944-93DE-3C789EA55E35}" srcOrd="2" destOrd="0" presId="urn:microsoft.com/office/officeart/2005/8/layout/hProcess4"/>
    <dgm:cxn modelId="{6978E027-94C9-B745-B2E7-409AED834BDF}" type="presParOf" srcId="{810CAA4B-FF78-574A-B030-B748D6FC346C}" destId="{37E7FABF-9336-9C40-96DB-B62B61DD4613}" srcOrd="3" destOrd="0" presId="urn:microsoft.com/office/officeart/2005/8/layout/hProcess4"/>
    <dgm:cxn modelId="{9877777B-9F05-5448-9397-B674ABBAFEA6}" type="presParOf" srcId="{810CAA4B-FF78-574A-B030-B748D6FC346C}" destId="{98921006-062B-D04B-8061-CB7171C8FB23}" srcOrd="4" destOrd="0" presId="urn:microsoft.com/office/officeart/2005/8/layout/hProcess4"/>
    <dgm:cxn modelId="{678E034D-E8A1-1B47-9690-5460436989C3}" type="presParOf" srcId="{56B69327-2698-7043-9660-10512895DAC9}" destId="{07E37B07-0AE0-8C49-8179-53C97508ED67}" srcOrd="5" destOrd="0" presId="urn:microsoft.com/office/officeart/2005/8/layout/hProcess4"/>
    <dgm:cxn modelId="{0B22C59B-720C-B843-86F9-0BC432B9463E}" type="presParOf" srcId="{56B69327-2698-7043-9660-10512895DAC9}" destId="{89C609CB-DB52-9140-9A83-E83B0C63256E}" srcOrd="6" destOrd="0" presId="urn:microsoft.com/office/officeart/2005/8/layout/hProcess4"/>
    <dgm:cxn modelId="{EBDFD014-36BF-4045-9C27-2ED8CB4B243B}" type="presParOf" srcId="{89C609CB-DB52-9140-9A83-E83B0C63256E}" destId="{DA87C07A-8414-4B40-B693-21907C362F41}" srcOrd="0" destOrd="0" presId="urn:microsoft.com/office/officeart/2005/8/layout/hProcess4"/>
    <dgm:cxn modelId="{E34E32FB-B112-8B49-BC11-6AC5C65E6913}" type="presParOf" srcId="{89C609CB-DB52-9140-9A83-E83B0C63256E}" destId="{B0DDEC13-ACE4-4742-AF15-9777191C54CE}" srcOrd="1" destOrd="0" presId="urn:microsoft.com/office/officeart/2005/8/layout/hProcess4"/>
    <dgm:cxn modelId="{32A1E887-1C5E-D247-8248-55AE174F0D33}" type="presParOf" srcId="{89C609CB-DB52-9140-9A83-E83B0C63256E}" destId="{C57FC684-C526-084E-899D-267C4BEFD848}" srcOrd="2" destOrd="0" presId="urn:microsoft.com/office/officeart/2005/8/layout/hProcess4"/>
    <dgm:cxn modelId="{7F0792A2-3742-EA4C-9014-25CEEDB3C1D9}" type="presParOf" srcId="{89C609CB-DB52-9140-9A83-E83B0C63256E}" destId="{961E70B4-4CE0-EC49-99DE-1D5C9F9F9D7C}" srcOrd="3" destOrd="0" presId="urn:microsoft.com/office/officeart/2005/8/layout/hProcess4"/>
    <dgm:cxn modelId="{C72BA6B8-4953-674D-A81A-3B8776F283F5}" type="presParOf" srcId="{89C609CB-DB52-9140-9A83-E83B0C63256E}" destId="{E1F525B9-4FC2-8A45-885E-506324430CE6}" srcOrd="4" destOrd="0" presId="urn:microsoft.com/office/officeart/2005/8/layout/hProcess4"/>
    <dgm:cxn modelId="{22D4252A-746C-FD4E-862F-9982B3784044}" type="presParOf" srcId="{56B69327-2698-7043-9660-10512895DAC9}" destId="{1924B303-8A8F-D04A-9B5A-F833EB6F6268}" srcOrd="7" destOrd="0" presId="urn:microsoft.com/office/officeart/2005/8/layout/hProcess4"/>
    <dgm:cxn modelId="{70654C10-92FF-D549-A607-E1088EC21ECB}" type="presParOf" srcId="{56B69327-2698-7043-9660-10512895DAC9}" destId="{080E139D-8A22-1E4D-9EAC-669F10EF0CFC}" srcOrd="8" destOrd="0" presId="urn:microsoft.com/office/officeart/2005/8/layout/hProcess4"/>
    <dgm:cxn modelId="{3FC5FC46-1094-414B-99C6-FBF47BAF19C6}" type="presParOf" srcId="{080E139D-8A22-1E4D-9EAC-669F10EF0CFC}" destId="{0FDC13F9-A5ED-7E49-A88B-BDBC1340BE81}" srcOrd="0" destOrd="0" presId="urn:microsoft.com/office/officeart/2005/8/layout/hProcess4"/>
    <dgm:cxn modelId="{F42EE37E-5D8F-8C40-8E72-A91D11C1C318}" type="presParOf" srcId="{080E139D-8A22-1E4D-9EAC-669F10EF0CFC}" destId="{EC4E25C6-C3D7-4B4B-8BC5-92A960D631E0}" srcOrd="1" destOrd="0" presId="urn:microsoft.com/office/officeart/2005/8/layout/hProcess4"/>
    <dgm:cxn modelId="{C78E635C-A62D-1F42-ADF9-EDCD66794816}" type="presParOf" srcId="{080E139D-8A22-1E4D-9EAC-669F10EF0CFC}" destId="{54263D70-AF5F-4F48-A0C6-145BE4674821}" srcOrd="2" destOrd="0" presId="urn:microsoft.com/office/officeart/2005/8/layout/hProcess4"/>
    <dgm:cxn modelId="{D6FA82B0-6BB1-BA43-8489-5DD4DDF442A9}" type="presParOf" srcId="{080E139D-8A22-1E4D-9EAC-669F10EF0CFC}" destId="{AF6505CF-267F-3E45-B6F3-BA7036ABB4F7}" srcOrd="3" destOrd="0" presId="urn:microsoft.com/office/officeart/2005/8/layout/hProcess4"/>
    <dgm:cxn modelId="{F0CB7D7D-FFBB-AE44-B039-FA0BA4DADBEA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113ED6EE-4BC4-6840-A5CF-2083B969E52F}">
      <dgm:prSet phldrT="[Text]" custT="1"/>
      <dgm:spPr/>
      <dgm:t>
        <a:bodyPr/>
        <a:lstStyle/>
        <a:p>
          <a:r>
            <a:rPr lang="en-US" sz="1800" dirty="0" smtClean="0"/>
            <a:t>Detection Algorithms</a:t>
          </a:r>
          <a:endParaRPr lang="en-US" sz="1800" dirty="0"/>
        </a:p>
      </dgm:t>
    </dgm:pt>
    <dgm:pt modelId="{4E02885A-F7F5-1F4E-A2BB-C54CA59F9423}" type="parTrans" cxnId="{7D93A2C9-608E-674B-A6C0-DCC66FCAC661}">
      <dgm:prSet/>
      <dgm:spPr/>
      <dgm:t>
        <a:bodyPr/>
        <a:lstStyle/>
        <a:p>
          <a:endParaRPr lang="en-US" sz="1800"/>
        </a:p>
      </dgm:t>
    </dgm:pt>
    <dgm:pt modelId="{2152584B-0D8D-064E-B7DA-E1CC1D268C7F}" type="sibTrans" cxnId="{7D93A2C9-608E-674B-A6C0-DCC66FCAC661}">
      <dgm:prSet/>
      <dgm:spPr/>
      <dgm:t>
        <a:bodyPr/>
        <a:lstStyle/>
        <a:p>
          <a:endParaRPr lang="en-US" sz="1800"/>
        </a:p>
      </dgm:t>
    </dgm:pt>
    <dgm:pt modelId="{8AF1CED2-BC24-8644-A9A5-53EBDC964D37}">
      <dgm:prSet phldrT="[Text]" custT="1"/>
      <dgm:spPr/>
      <dgm:t>
        <a:bodyPr/>
        <a:lstStyle/>
        <a:p>
          <a:r>
            <a:rPr lang="en-US" sz="1800" dirty="0" smtClean="0"/>
            <a:t>Quantify Prevalence</a:t>
          </a:r>
          <a:endParaRPr lang="en-US" sz="1800" dirty="0"/>
        </a:p>
      </dgm:t>
    </dgm:pt>
    <dgm:pt modelId="{24BCCCAD-2B4F-EE4A-A9D9-0192D42F6371}" type="parTrans" cxnId="{C0845DA6-F636-4946-A167-EF6EB774F958}">
      <dgm:prSet/>
      <dgm:spPr/>
      <dgm:t>
        <a:bodyPr/>
        <a:lstStyle/>
        <a:p>
          <a:endParaRPr lang="en-US" sz="1800"/>
        </a:p>
      </dgm:t>
    </dgm:pt>
    <dgm:pt modelId="{9511AC2E-F1E5-7A49-A44E-54D4F69681E3}" type="sibTrans" cxnId="{C0845DA6-F636-4946-A167-EF6EB774F958}">
      <dgm:prSet/>
      <dgm:spPr/>
      <dgm:t>
        <a:bodyPr/>
        <a:lstStyle/>
        <a:p>
          <a:endParaRPr lang="en-US" sz="1800"/>
        </a:p>
      </dgm:t>
    </dgm:pt>
    <dgm:pt modelId="{5F6B7F64-FA5F-8541-91E6-53098300A9A3}">
      <dgm:prSet phldrT="[Text]" custT="1"/>
      <dgm:spPr/>
      <dgm:t>
        <a:bodyPr tIns="0" anchor="t" anchorCtr="0"/>
        <a:lstStyle/>
        <a:p>
          <a:endParaRPr lang="en-US" sz="1800" dirty="0"/>
        </a:p>
      </dgm:t>
    </dgm:pt>
    <dgm:pt modelId="{8C253B98-AC6E-9648-AE09-22D656185A51}" type="parTrans" cxnId="{CE0F05C2-3C1E-1E4B-AEEF-D840314322AA}">
      <dgm:prSet/>
      <dgm:spPr/>
      <dgm:t>
        <a:bodyPr/>
        <a:lstStyle/>
        <a:p>
          <a:endParaRPr lang="en-US" sz="1800"/>
        </a:p>
      </dgm:t>
    </dgm:pt>
    <dgm:pt modelId="{0DA0A591-C3A9-8549-BC3F-1619BED30629}" type="sibTrans" cxnId="{CE0F05C2-3C1E-1E4B-AEEF-D840314322AA}">
      <dgm:prSet/>
      <dgm:spPr/>
      <dgm:t>
        <a:bodyPr/>
        <a:lstStyle/>
        <a:p>
          <a:endParaRPr lang="en-US" sz="1800"/>
        </a:p>
      </dgm:t>
    </dgm:pt>
    <dgm:pt modelId="{EC6376D6-B0F8-D24D-851C-A7449A31EAD4}">
      <dgm:prSet phldrT="[Text]" custT="1"/>
      <dgm:spPr/>
      <dgm:t>
        <a:bodyPr/>
        <a:lstStyle/>
        <a:p>
          <a:r>
            <a:rPr lang="en-US" sz="1800" dirty="0" smtClean="0"/>
            <a:t>Types of Glitches</a:t>
          </a:r>
          <a:endParaRPr lang="en-US" sz="1800" dirty="0"/>
        </a:p>
      </dgm:t>
    </dgm:pt>
    <dgm:pt modelId="{6F126C8A-25AC-9F4D-A2F7-41F3BC466687}" type="parTrans" cxnId="{62795A7F-9944-7F40-A95E-09CC7854E9E0}">
      <dgm:prSet/>
      <dgm:spPr/>
      <dgm:t>
        <a:bodyPr/>
        <a:lstStyle/>
        <a:p>
          <a:endParaRPr lang="en-US" sz="1800"/>
        </a:p>
      </dgm:t>
    </dgm:pt>
    <dgm:pt modelId="{A73AD63A-5D27-C54E-BC00-9F605981DC62}" type="sibTrans" cxnId="{62795A7F-9944-7F40-A95E-09CC7854E9E0}">
      <dgm:prSet/>
      <dgm:spPr/>
      <dgm:t>
        <a:bodyPr/>
        <a:lstStyle/>
        <a:p>
          <a:endParaRPr lang="en-US" sz="1800"/>
        </a:p>
      </dgm:t>
    </dgm:pt>
    <dgm:pt modelId="{8CAE612E-4A2A-5249-9631-90CF4330AB5B}">
      <dgm:prSet phldrT="[Text]" custT="1"/>
      <dgm:spPr/>
      <dgm:t>
        <a:bodyPr/>
        <a:lstStyle/>
        <a:p>
          <a:r>
            <a:rPr lang="en-US" sz="1800" dirty="0" smtClean="0"/>
            <a:t>Importance of Glitches</a:t>
          </a:r>
          <a:endParaRPr lang="en-US" sz="1800" dirty="0"/>
        </a:p>
      </dgm:t>
    </dgm:pt>
    <dgm:pt modelId="{43AAF257-C64D-F643-811C-2DAC82977E31}" type="parTrans" cxnId="{96B72631-4550-734B-877A-480A22987302}">
      <dgm:prSet/>
      <dgm:spPr/>
      <dgm:t>
        <a:bodyPr/>
        <a:lstStyle/>
        <a:p>
          <a:endParaRPr lang="en-US" sz="1800"/>
        </a:p>
      </dgm:t>
    </dgm:pt>
    <dgm:pt modelId="{AC48ECC7-6A92-7A47-BAC0-F49EDA88BFE1}" type="sibTrans" cxnId="{96B72631-4550-734B-877A-480A22987302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62D317BC-6339-A548-9EB8-357425FA5FA2}">
      <dgm:prSet phldrT="[Text]" custT="1"/>
      <dgm:spPr/>
      <dgm:t>
        <a:bodyPr/>
        <a:lstStyle/>
        <a:p>
          <a:r>
            <a:rPr lang="en-US" sz="1800" dirty="0" smtClean="0"/>
            <a:t>Develop Strategies</a:t>
          </a:r>
          <a:endParaRPr lang="en-US" sz="1800" dirty="0"/>
        </a:p>
      </dgm:t>
    </dgm:pt>
    <dgm:pt modelId="{FBDAFB19-BB11-1741-8042-A3FED3DA4F40}" type="parTrans" cxnId="{75677D08-81C5-3543-B5D8-766002AAADC5}">
      <dgm:prSet/>
      <dgm:spPr/>
      <dgm:t>
        <a:bodyPr/>
        <a:lstStyle/>
        <a:p>
          <a:endParaRPr lang="en-US" sz="1800"/>
        </a:p>
      </dgm:t>
    </dgm:pt>
    <dgm:pt modelId="{4B0B422E-6A6A-0E40-979A-FFD2F7721CDF}" type="sibTrans" cxnId="{75677D08-81C5-3543-B5D8-766002AAADC5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E737566F-C356-B540-8BAE-98FED1498318}">
      <dgm:prSet phldrT="[Text]" custT="1"/>
      <dgm:spPr/>
      <dgm:t>
        <a:bodyPr/>
        <a:lstStyle/>
        <a:p>
          <a:r>
            <a:rPr lang="en-US" sz="1800" dirty="0" smtClean="0"/>
            <a:t>Repair</a:t>
          </a:r>
          <a:endParaRPr lang="en-US" sz="1800" dirty="0"/>
        </a:p>
      </dgm:t>
    </dgm:pt>
    <dgm:pt modelId="{1060E765-DC4E-2C49-869D-14E128F93D7E}" type="parTrans" cxnId="{02854437-D873-1044-B199-A5F703424FEE}">
      <dgm:prSet/>
      <dgm:spPr/>
      <dgm:t>
        <a:bodyPr/>
        <a:lstStyle/>
        <a:p>
          <a:endParaRPr lang="en-US" sz="1800"/>
        </a:p>
      </dgm:t>
    </dgm:pt>
    <dgm:pt modelId="{B5677013-FDBF-7848-84AD-A653208D879F}" type="sibTrans" cxnId="{02854437-D873-1044-B199-A5F703424FEE}">
      <dgm:prSet/>
      <dgm:spPr/>
      <dgm:t>
        <a:bodyPr/>
        <a:lstStyle/>
        <a:p>
          <a:endParaRPr lang="en-US" sz="1800"/>
        </a:p>
      </dgm:t>
    </dgm:pt>
    <dgm:pt modelId="{AE17E997-B18D-F346-95B4-70ED57A7C3EC}">
      <dgm:prSet phldrT="[Text]" custT="1"/>
      <dgm:spPr/>
      <dgm:t>
        <a:bodyPr tIns="0" anchor="t" anchorCtr="0"/>
        <a:lstStyle/>
        <a:p>
          <a:r>
            <a:rPr lang="en-US" sz="1800" dirty="0" smtClean="0"/>
            <a:t>Measure Improvements</a:t>
          </a:r>
          <a:endParaRPr lang="en-US" sz="1800" dirty="0"/>
        </a:p>
      </dgm:t>
    </dgm:pt>
    <dgm:pt modelId="{EE81C6E9-745F-8642-8FA8-07C490BE5004}" type="parTrans" cxnId="{C94CA3A0-B1EC-3343-9D43-04D980616B5C}">
      <dgm:prSet/>
      <dgm:spPr/>
      <dgm:t>
        <a:bodyPr/>
        <a:lstStyle/>
        <a:p>
          <a:endParaRPr lang="en-US" sz="1800"/>
        </a:p>
      </dgm:t>
    </dgm:pt>
    <dgm:pt modelId="{65477C7A-1DC4-CB4A-8088-79D71A6F9FE7}" type="sibTrans" cxnId="{C94CA3A0-B1EC-3343-9D43-04D980616B5C}">
      <dgm:prSet/>
      <dgm:spPr/>
      <dgm:t>
        <a:bodyPr/>
        <a:lstStyle/>
        <a:p>
          <a:endParaRPr lang="en-US" sz="1800"/>
        </a:p>
      </dgm:t>
    </dgm:pt>
    <dgm:pt modelId="{16A04E84-420E-CC46-BF74-EA2FE17D4A6D}">
      <dgm:prSet phldrT="[Text]" custT="1"/>
      <dgm:spPr/>
      <dgm:t>
        <a:bodyPr tIns="0" anchor="t" anchorCtr="0"/>
        <a:lstStyle/>
        <a:p>
          <a:r>
            <a:rPr lang="en-US" sz="1800" dirty="0" smtClean="0"/>
            <a:t>Tolerance, cost &amp; bias criteria</a:t>
          </a:r>
          <a:endParaRPr lang="en-US" sz="1800" dirty="0"/>
        </a:p>
      </dgm:t>
    </dgm:pt>
    <dgm:pt modelId="{AAA9D3E5-FE7A-3349-A49C-4E4FAB1A74A4}" type="parTrans" cxnId="{547D7AB6-6B4A-5E42-906A-B6B2DC70C691}">
      <dgm:prSet/>
      <dgm:spPr/>
      <dgm:t>
        <a:bodyPr/>
        <a:lstStyle/>
        <a:p>
          <a:endParaRPr lang="en-US" sz="1800"/>
        </a:p>
      </dgm:t>
    </dgm:pt>
    <dgm:pt modelId="{EFABF322-3589-F04E-879C-C5443E444249}" type="sibTrans" cxnId="{547D7AB6-6B4A-5E42-906A-B6B2DC70C691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0E41367-44B3-CB4B-93D6-C474ED2B1B42}" type="pres">
      <dgm:prSet presAssocID="{53AEA660-D284-8643-9AEC-38DA8E389734}" presName="child1group" presStyleCnt="0"/>
      <dgm:spPr/>
    </dgm:pt>
    <dgm:pt modelId="{9427E16C-BF36-BE4C-A02D-822025DC2E83}" type="pres">
      <dgm:prSet presAssocID="{53AEA660-D284-8643-9AEC-38DA8E389734}" presName="child1" presStyleLbl="bgAcc1" presStyleIdx="0" presStyleCnt="4" custScaleX="149375"/>
      <dgm:spPr/>
      <dgm:t>
        <a:bodyPr/>
        <a:lstStyle/>
        <a:p>
          <a:endParaRPr lang="en-US"/>
        </a:p>
      </dgm:t>
    </dgm:pt>
    <dgm:pt modelId="{3FF248A9-1ECA-5E4D-B5A8-F82267C6CAAD}" type="pres">
      <dgm:prSet presAssocID="{53AEA660-D284-8643-9AEC-38DA8E38973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FA29B-7185-FF42-9337-020C8453B306}" type="pres">
      <dgm:prSet presAssocID="{53AEA660-D284-8643-9AEC-38DA8E389734}" presName="child2group" presStyleCnt="0"/>
      <dgm:spPr/>
    </dgm:pt>
    <dgm:pt modelId="{0FEF5ED0-1C43-FA42-A617-F36572D6FDE4}" type="pres">
      <dgm:prSet presAssocID="{53AEA660-D284-8643-9AEC-38DA8E389734}" presName="child2" presStyleLbl="bgAcc1" presStyleIdx="1" presStyleCnt="4"/>
      <dgm:spPr/>
      <dgm:t>
        <a:bodyPr/>
        <a:lstStyle/>
        <a:p>
          <a:endParaRPr lang="en-US"/>
        </a:p>
      </dgm:t>
    </dgm:pt>
    <dgm:pt modelId="{72A105F2-E393-E041-B7D3-F9DC5B86C624}" type="pres">
      <dgm:prSet presAssocID="{53AEA660-D284-8643-9AEC-38DA8E38973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DDF6-24AF-BF45-BD02-1E838B2732DB}" type="pres">
      <dgm:prSet presAssocID="{53AEA660-D284-8643-9AEC-38DA8E389734}" presName="child3group" presStyleCnt="0"/>
      <dgm:spPr/>
    </dgm:pt>
    <dgm:pt modelId="{A6B0D362-E56D-D944-80FF-C38FE722FFC5}" type="pres">
      <dgm:prSet presAssocID="{53AEA660-D284-8643-9AEC-38DA8E389734}" presName="child3" presStyleLbl="bgAcc1" presStyleIdx="2" presStyleCnt="4"/>
      <dgm:spPr/>
      <dgm:t>
        <a:bodyPr/>
        <a:lstStyle/>
        <a:p>
          <a:endParaRPr lang="en-US"/>
        </a:p>
      </dgm:t>
    </dgm:pt>
    <dgm:pt modelId="{93F0E79A-D2D7-5D40-AADD-1BED4B6840CD}" type="pres">
      <dgm:prSet presAssocID="{53AEA660-D284-8643-9AEC-38DA8E38973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DA7D-BEC6-4C4C-BA59-C0902FA0B530}" type="pres">
      <dgm:prSet presAssocID="{53AEA660-D284-8643-9AEC-38DA8E389734}" presName="child4group" presStyleCnt="0"/>
      <dgm:spPr/>
    </dgm:pt>
    <dgm:pt modelId="{E4B15037-E85B-F34E-9E0E-080248620F11}" type="pres">
      <dgm:prSet presAssocID="{53AEA660-D284-8643-9AEC-38DA8E389734}" presName="child4" presStyleLbl="bgAcc1" presStyleIdx="3" presStyleCnt="4" custScaleX="144573"/>
      <dgm:spPr/>
      <dgm:t>
        <a:bodyPr/>
        <a:lstStyle/>
        <a:p>
          <a:endParaRPr lang="en-US"/>
        </a:p>
      </dgm:t>
    </dgm:pt>
    <dgm:pt modelId="{6DB19F31-D6E3-3644-AEBF-C602366F40B9}" type="pres">
      <dgm:prSet presAssocID="{53AEA660-D284-8643-9AEC-38DA8E38973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74F974AF-6F18-094A-8F80-9D14BF734722}" type="presOf" srcId="{8CAE612E-4A2A-5249-9631-90CF4330AB5B}" destId="{9427E16C-BF36-BE4C-A02D-822025DC2E83}" srcOrd="0" destOrd="1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6F7FAFD7-3614-8B4E-9008-3963A668B725}" type="presOf" srcId="{8CAE612E-4A2A-5249-9631-90CF4330AB5B}" destId="{3FF248A9-1ECA-5E4D-B5A8-F82267C6CAAD}" srcOrd="1" destOrd="1" presId="urn:microsoft.com/office/officeart/2005/8/layout/cycle4"/>
    <dgm:cxn modelId="{C0845DA6-F636-4946-A167-EF6EB774F958}" srcId="{8F6BA138-D229-D94D-889E-6FC079DD64EC}" destId="{8AF1CED2-BC24-8644-A9A5-53EBDC964D37}" srcOrd="1" destOrd="0" parTransId="{24BCCCAD-2B4F-EE4A-A9D9-0192D42F6371}" sibTransId="{9511AC2E-F1E5-7A49-A44E-54D4F69681E3}"/>
    <dgm:cxn modelId="{461E606E-D66E-7642-B6F0-EB14C36BB9AB}" type="presOf" srcId="{E737566F-C356-B540-8BAE-98FED1498318}" destId="{A6B0D362-E56D-D944-80FF-C38FE722FFC5}" srcOrd="0" destOrd="1" presId="urn:microsoft.com/office/officeart/2005/8/layout/cycle4"/>
    <dgm:cxn modelId="{FCE2CE8D-E8E8-3841-A6B0-38CB9E5B9966}" type="presOf" srcId="{EC6376D6-B0F8-D24D-851C-A7449A31EAD4}" destId="{3FF248A9-1ECA-5E4D-B5A8-F82267C6CAAD}" srcOrd="1" destOrd="0" presId="urn:microsoft.com/office/officeart/2005/8/layout/cycle4"/>
    <dgm:cxn modelId="{76A85B2A-A901-E349-9AA3-F70A5DE16842}" type="presOf" srcId="{62D317BC-6339-A548-9EB8-357425FA5FA2}" destId="{93F0E79A-D2D7-5D40-AADD-1BED4B6840CD}" srcOrd="1" destOrd="0" presId="urn:microsoft.com/office/officeart/2005/8/layout/cycle4"/>
    <dgm:cxn modelId="{02854437-D873-1044-B199-A5F703424FEE}" srcId="{3727876D-409E-1241-A806-79DAD0BEFCD7}" destId="{E737566F-C356-B540-8BAE-98FED1498318}" srcOrd="1" destOrd="0" parTransId="{1060E765-DC4E-2C49-869D-14E128F93D7E}" sibTransId="{B5677013-FDBF-7848-84AD-A653208D879F}"/>
    <dgm:cxn modelId="{817CA8CA-9000-E24D-9DBE-9BA607F9A299}" type="presOf" srcId="{53AEA660-D284-8643-9AEC-38DA8E389734}" destId="{91683AE2-34A6-8649-ACF5-54F7C7EF5535}" srcOrd="0" destOrd="0" presId="urn:microsoft.com/office/officeart/2005/8/layout/cycle4"/>
    <dgm:cxn modelId="{FF5419E5-B0AC-5649-BB16-68C9283F77F0}" type="presOf" srcId="{0E04AED8-7038-0A42-8634-C5977FF790C8}" destId="{D73F10D6-F582-1D4C-B50E-58CD7561A6C6}" srcOrd="0" destOrd="0" presId="urn:microsoft.com/office/officeart/2005/8/layout/cycle4"/>
    <dgm:cxn modelId="{7D93A2C9-608E-674B-A6C0-DCC66FCAC661}" srcId="{8F6BA138-D229-D94D-889E-6FC079DD64EC}" destId="{113ED6EE-4BC4-6840-A5CF-2083B969E52F}" srcOrd="0" destOrd="0" parTransId="{4E02885A-F7F5-1F4E-A2BB-C54CA59F9423}" sibTransId="{2152584B-0D8D-064E-B7DA-E1CC1D268C7F}"/>
    <dgm:cxn modelId="{974B3222-E605-7144-A56F-2E45E8530B39}" type="presOf" srcId="{8F6BA138-D229-D94D-889E-6FC079DD64EC}" destId="{EA656825-A4D3-A24D-9DCE-11E997A36D35}" srcOrd="0" destOrd="0" presId="urn:microsoft.com/office/officeart/2005/8/layout/cycle4"/>
    <dgm:cxn modelId="{8BD3341C-493D-9043-B10A-84CA805B0338}" type="presOf" srcId="{113ED6EE-4BC4-6840-A5CF-2083B969E52F}" destId="{0FEF5ED0-1C43-FA42-A617-F36572D6FDE4}" srcOrd="0" destOrd="0" presId="urn:microsoft.com/office/officeart/2005/8/layout/cycle4"/>
    <dgm:cxn modelId="{547D7AB6-6B4A-5E42-906A-B6B2DC70C691}" srcId="{0E04AED8-7038-0A42-8634-C5977FF790C8}" destId="{16A04E84-420E-CC46-BF74-EA2FE17D4A6D}" srcOrd="1" destOrd="0" parTransId="{AAA9D3E5-FE7A-3349-A49C-4E4FAB1A74A4}" sibTransId="{EFABF322-3589-F04E-879C-C5443E444249}"/>
    <dgm:cxn modelId="{C94CA3A0-B1EC-3343-9D43-04D980616B5C}" srcId="{0E04AED8-7038-0A42-8634-C5977FF790C8}" destId="{AE17E997-B18D-F346-95B4-70ED57A7C3EC}" srcOrd="0" destOrd="0" parTransId="{EE81C6E9-745F-8642-8FA8-07C490BE5004}" sibTransId="{65477C7A-1DC4-CB4A-8088-79D71A6F9FE7}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62795A7F-9944-7F40-A95E-09CC7854E9E0}" srcId="{2DF09E0E-723A-9947-B50E-1F608DD7D4F1}" destId="{EC6376D6-B0F8-D24D-851C-A7449A31EAD4}" srcOrd="0" destOrd="0" parTransId="{6F126C8A-25AC-9F4D-A2F7-41F3BC466687}" sibTransId="{A73AD63A-5D27-C54E-BC00-9F605981DC62}"/>
    <dgm:cxn modelId="{2795C73F-7043-0548-9E9F-FA1D61662295}" type="presOf" srcId="{AE17E997-B18D-F346-95B4-70ED57A7C3EC}" destId="{6DB19F31-D6E3-3644-AEBF-C602366F40B9}" srcOrd="1" destOrd="0" presId="urn:microsoft.com/office/officeart/2005/8/layout/cycle4"/>
    <dgm:cxn modelId="{3702AD38-09CE-B64B-8D00-172AB6C29926}" type="presOf" srcId="{62D317BC-6339-A548-9EB8-357425FA5FA2}" destId="{A6B0D362-E56D-D944-80FF-C38FE722FFC5}" srcOrd="0" destOrd="0" presId="urn:microsoft.com/office/officeart/2005/8/layout/cycle4"/>
    <dgm:cxn modelId="{70A2E072-CDFF-9049-941A-09383A595CBE}" type="presOf" srcId="{8AF1CED2-BC24-8644-A9A5-53EBDC964D37}" destId="{72A105F2-E393-E041-B7D3-F9DC5B86C624}" srcOrd="1" destOrd="1" presId="urn:microsoft.com/office/officeart/2005/8/layout/cycle4"/>
    <dgm:cxn modelId="{2EB1F97F-686B-8A48-A99B-FC87AB863986}" type="presOf" srcId="{113ED6EE-4BC4-6840-A5CF-2083B969E52F}" destId="{72A105F2-E393-E041-B7D3-F9DC5B86C624}" srcOrd="1" destOrd="0" presId="urn:microsoft.com/office/officeart/2005/8/layout/cycle4"/>
    <dgm:cxn modelId="{3DAB5741-EA27-4C46-9700-A29EE4B7D645}" type="presOf" srcId="{EC6376D6-B0F8-D24D-851C-A7449A31EAD4}" destId="{9427E16C-BF36-BE4C-A02D-822025DC2E83}" srcOrd="0" destOrd="0" presId="urn:microsoft.com/office/officeart/2005/8/layout/cycle4"/>
    <dgm:cxn modelId="{CE0F05C2-3C1E-1E4B-AEEF-D840314322AA}" srcId="{53AEA660-D284-8643-9AEC-38DA8E389734}" destId="{5F6B7F64-FA5F-8541-91E6-53098300A9A3}" srcOrd="4" destOrd="0" parTransId="{8C253B98-AC6E-9648-AE09-22D656185A51}" sibTransId="{0DA0A591-C3A9-8549-BC3F-1619BED30629}"/>
    <dgm:cxn modelId="{51F43B21-0036-F746-8B02-30C2BC72F7AC}" type="presOf" srcId="{E737566F-C356-B540-8BAE-98FED1498318}" destId="{93F0E79A-D2D7-5D40-AADD-1BED4B6840CD}" srcOrd="1" destOrd="1" presId="urn:microsoft.com/office/officeart/2005/8/layout/cycle4"/>
    <dgm:cxn modelId="{0E158D44-E134-9349-BB66-8CC860465E27}" type="presOf" srcId="{16A04E84-420E-CC46-BF74-EA2FE17D4A6D}" destId="{E4B15037-E85B-F34E-9E0E-080248620F11}" srcOrd="0" destOrd="1" presId="urn:microsoft.com/office/officeart/2005/8/layout/cycle4"/>
    <dgm:cxn modelId="{75677D08-81C5-3543-B5D8-766002AAADC5}" srcId="{3727876D-409E-1241-A806-79DAD0BEFCD7}" destId="{62D317BC-6339-A548-9EB8-357425FA5FA2}" srcOrd="0" destOrd="0" parTransId="{FBDAFB19-BB11-1741-8042-A3FED3DA4F40}" sibTransId="{4B0B422E-6A6A-0E40-979A-FFD2F7721CDF}"/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D8C4665C-A92E-1E48-B0BA-FB235695144C}" type="presOf" srcId="{3727876D-409E-1241-A806-79DAD0BEFCD7}" destId="{68B16957-5484-344F-AF2A-ADED4707D930}" srcOrd="0" destOrd="0" presId="urn:microsoft.com/office/officeart/2005/8/layout/cycle4"/>
    <dgm:cxn modelId="{F4EA5F4B-D297-2446-811E-3590B96E2436}" type="presOf" srcId="{8AF1CED2-BC24-8644-A9A5-53EBDC964D37}" destId="{0FEF5ED0-1C43-FA42-A617-F36572D6FDE4}" srcOrd="0" destOrd="1" presId="urn:microsoft.com/office/officeart/2005/8/layout/cycle4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79BF6772-53E4-5B45-8457-F852E9B59A9F}" type="presOf" srcId="{2DF09E0E-723A-9947-B50E-1F608DD7D4F1}" destId="{0DB6BE28-1FFA-7347-A425-714C1292A813}" srcOrd="0" destOrd="0" presId="urn:microsoft.com/office/officeart/2005/8/layout/cycle4"/>
    <dgm:cxn modelId="{A6637F11-0BFA-1B4D-B232-7690127E633B}" type="presOf" srcId="{AE17E997-B18D-F346-95B4-70ED57A7C3EC}" destId="{E4B15037-E85B-F34E-9E0E-080248620F11}" srcOrd="0" destOrd="0" presId="urn:microsoft.com/office/officeart/2005/8/layout/cycle4"/>
    <dgm:cxn modelId="{01FCE2BB-706D-4049-A647-C142E58AB22F}" type="presOf" srcId="{16A04E84-420E-CC46-BF74-EA2FE17D4A6D}" destId="{6DB19F31-D6E3-3644-AEBF-C602366F40B9}" srcOrd="1" destOrd="1" presId="urn:microsoft.com/office/officeart/2005/8/layout/cycle4"/>
    <dgm:cxn modelId="{96B72631-4550-734B-877A-480A22987302}" srcId="{2DF09E0E-723A-9947-B50E-1F608DD7D4F1}" destId="{8CAE612E-4A2A-5249-9631-90CF4330AB5B}" srcOrd="1" destOrd="0" parTransId="{43AAF257-C64D-F643-811C-2DAC82977E31}" sibTransId="{AC48ECC7-6A92-7A47-BAC0-F49EDA88BFE1}"/>
    <dgm:cxn modelId="{2A6FC38A-95C2-D648-B57A-6A4B340C63E1}" type="presParOf" srcId="{91683AE2-34A6-8649-ACF5-54F7C7EF5535}" destId="{F76A40CA-EACA-F34A-9A60-1C979F43B3DA}" srcOrd="0" destOrd="0" presId="urn:microsoft.com/office/officeart/2005/8/layout/cycle4"/>
    <dgm:cxn modelId="{9F6C4B63-6B26-EB42-AF01-C432ABD0FC3C}" type="presParOf" srcId="{F76A40CA-EACA-F34A-9A60-1C979F43B3DA}" destId="{00E41367-44B3-CB4B-93D6-C474ED2B1B42}" srcOrd="0" destOrd="0" presId="urn:microsoft.com/office/officeart/2005/8/layout/cycle4"/>
    <dgm:cxn modelId="{CD0A2329-C4BC-194F-B815-022C945A3E22}" type="presParOf" srcId="{00E41367-44B3-CB4B-93D6-C474ED2B1B42}" destId="{9427E16C-BF36-BE4C-A02D-822025DC2E83}" srcOrd="0" destOrd="0" presId="urn:microsoft.com/office/officeart/2005/8/layout/cycle4"/>
    <dgm:cxn modelId="{A971C57C-5AF0-E042-BEBC-E7D26D48E955}" type="presParOf" srcId="{00E41367-44B3-CB4B-93D6-C474ED2B1B42}" destId="{3FF248A9-1ECA-5E4D-B5A8-F82267C6CAAD}" srcOrd="1" destOrd="0" presId="urn:microsoft.com/office/officeart/2005/8/layout/cycle4"/>
    <dgm:cxn modelId="{ED2FA6E8-4E7F-5C43-AD4D-3418E942D91D}" type="presParOf" srcId="{F76A40CA-EACA-F34A-9A60-1C979F43B3DA}" destId="{A98FA29B-7185-FF42-9337-020C8453B306}" srcOrd="1" destOrd="0" presId="urn:microsoft.com/office/officeart/2005/8/layout/cycle4"/>
    <dgm:cxn modelId="{26BAB59F-6B00-3744-92E5-0C7392173C81}" type="presParOf" srcId="{A98FA29B-7185-FF42-9337-020C8453B306}" destId="{0FEF5ED0-1C43-FA42-A617-F36572D6FDE4}" srcOrd="0" destOrd="0" presId="urn:microsoft.com/office/officeart/2005/8/layout/cycle4"/>
    <dgm:cxn modelId="{1563253B-F0F2-774A-8C05-486D0B285DAC}" type="presParOf" srcId="{A98FA29B-7185-FF42-9337-020C8453B306}" destId="{72A105F2-E393-E041-B7D3-F9DC5B86C624}" srcOrd="1" destOrd="0" presId="urn:microsoft.com/office/officeart/2005/8/layout/cycle4"/>
    <dgm:cxn modelId="{02A6F147-4346-1C4A-A28E-46CDE1005B86}" type="presParOf" srcId="{F76A40CA-EACA-F34A-9A60-1C979F43B3DA}" destId="{4958DDF6-24AF-BF45-BD02-1E838B2732DB}" srcOrd="2" destOrd="0" presId="urn:microsoft.com/office/officeart/2005/8/layout/cycle4"/>
    <dgm:cxn modelId="{60BCE9EE-252F-B042-8F28-69F9C8384F3D}" type="presParOf" srcId="{4958DDF6-24AF-BF45-BD02-1E838B2732DB}" destId="{A6B0D362-E56D-D944-80FF-C38FE722FFC5}" srcOrd="0" destOrd="0" presId="urn:microsoft.com/office/officeart/2005/8/layout/cycle4"/>
    <dgm:cxn modelId="{D84A136E-0665-2A42-B86D-A2803B06E552}" type="presParOf" srcId="{4958DDF6-24AF-BF45-BD02-1E838B2732DB}" destId="{93F0E79A-D2D7-5D40-AADD-1BED4B6840CD}" srcOrd="1" destOrd="0" presId="urn:microsoft.com/office/officeart/2005/8/layout/cycle4"/>
    <dgm:cxn modelId="{B7208448-CB63-614A-8BFE-D1EB291D311E}" type="presParOf" srcId="{F76A40CA-EACA-F34A-9A60-1C979F43B3DA}" destId="{5E29DA7D-BEC6-4C4C-BA59-C0902FA0B530}" srcOrd="3" destOrd="0" presId="urn:microsoft.com/office/officeart/2005/8/layout/cycle4"/>
    <dgm:cxn modelId="{5FEA1E7C-0159-5249-8D04-866C25BFD252}" type="presParOf" srcId="{5E29DA7D-BEC6-4C4C-BA59-C0902FA0B530}" destId="{E4B15037-E85B-F34E-9E0E-080248620F11}" srcOrd="0" destOrd="0" presId="urn:microsoft.com/office/officeart/2005/8/layout/cycle4"/>
    <dgm:cxn modelId="{FD05A967-642C-364F-B4A3-2AFA1CF36253}" type="presParOf" srcId="{5E29DA7D-BEC6-4C4C-BA59-C0902FA0B530}" destId="{6DB19F31-D6E3-3644-AEBF-C602366F40B9}" srcOrd="1" destOrd="0" presId="urn:microsoft.com/office/officeart/2005/8/layout/cycle4"/>
    <dgm:cxn modelId="{9A7E2116-F9F9-6940-A20B-19DA3BEC85E1}" type="presParOf" srcId="{F76A40CA-EACA-F34A-9A60-1C979F43B3DA}" destId="{0F50BC63-EF95-1D40-A8F1-EAF76263FCFB}" srcOrd="4" destOrd="0" presId="urn:microsoft.com/office/officeart/2005/8/layout/cycle4"/>
    <dgm:cxn modelId="{5B14ACBF-647C-C841-A9D0-8D5FB3904CB1}" type="presParOf" srcId="{91683AE2-34A6-8649-ACF5-54F7C7EF5535}" destId="{930BC5BD-D1DC-5846-B1C6-7929E24F4EEA}" srcOrd="1" destOrd="0" presId="urn:microsoft.com/office/officeart/2005/8/layout/cycle4"/>
    <dgm:cxn modelId="{0EE37743-5D1F-5040-AE0A-E92DE9C2B5D4}" type="presParOf" srcId="{930BC5BD-D1DC-5846-B1C6-7929E24F4EEA}" destId="{0DB6BE28-1FFA-7347-A425-714C1292A813}" srcOrd="0" destOrd="0" presId="urn:microsoft.com/office/officeart/2005/8/layout/cycle4"/>
    <dgm:cxn modelId="{E34391FF-C097-B74B-BDEB-D6D48574B3CA}" type="presParOf" srcId="{930BC5BD-D1DC-5846-B1C6-7929E24F4EEA}" destId="{EA656825-A4D3-A24D-9DCE-11E997A36D35}" srcOrd="1" destOrd="0" presId="urn:microsoft.com/office/officeart/2005/8/layout/cycle4"/>
    <dgm:cxn modelId="{A557AF23-3CC5-854F-AE99-4C714B1D14FB}" type="presParOf" srcId="{930BC5BD-D1DC-5846-B1C6-7929E24F4EEA}" destId="{68B16957-5484-344F-AF2A-ADED4707D930}" srcOrd="2" destOrd="0" presId="urn:microsoft.com/office/officeart/2005/8/layout/cycle4"/>
    <dgm:cxn modelId="{5E18AB1D-F535-8749-9ED1-3DCA84C87AC7}" type="presParOf" srcId="{930BC5BD-D1DC-5846-B1C6-7929E24F4EEA}" destId="{D73F10D6-F582-1D4C-B50E-58CD7561A6C6}" srcOrd="3" destOrd="0" presId="urn:microsoft.com/office/officeart/2005/8/layout/cycle4"/>
    <dgm:cxn modelId="{261FAC17-6A81-854B-8112-424BD3C215E0}" type="presParOf" srcId="{930BC5BD-D1DC-5846-B1C6-7929E24F4EEA}" destId="{A181D60D-357D-C64A-80F4-DF150A9CC0EC}" srcOrd="4" destOrd="0" presId="urn:microsoft.com/office/officeart/2005/8/layout/cycle4"/>
    <dgm:cxn modelId="{DEA96F94-171E-214E-A08F-145585DE8362}" type="presParOf" srcId="{91683AE2-34A6-8649-ACF5-54F7C7EF5535}" destId="{9233DBFD-6642-0740-A957-1F2F0877DC15}" srcOrd="2" destOrd="0" presId="urn:microsoft.com/office/officeart/2005/8/layout/cycle4"/>
    <dgm:cxn modelId="{1AE49CAE-4127-0A4F-820F-44FDC776A05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D362-E56D-D944-80FF-C38FE722FFC5}">
      <dsp:nvSpPr>
        <dsp:cNvPr id="0" name=""/>
        <dsp:cNvSpPr/>
      </dsp:nvSpPr>
      <dsp:spPr>
        <a:xfrm>
          <a:off x="4474760" y="2978383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Develop Strategies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Repair</a:t>
          </a:r>
          <a:endParaRPr lang="en-US" sz="1800" kern="1200" dirty="0"/>
        </a:p>
      </dsp:txBody>
      <dsp:txXfrm>
        <a:off x="5154661" y="3359569"/>
        <a:ext cx="1453019" cy="989618"/>
      </dsp:txXfrm>
    </dsp:sp>
    <dsp:sp modelId="{E4B15037-E85B-F34E-9E0E-080248620F11}">
      <dsp:nvSpPr>
        <dsp:cNvPr id="0" name=""/>
        <dsp:cNvSpPr/>
      </dsp:nvSpPr>
      <dsp:spPr>
        <a:xfrm>
          <a:off x="462285" y="2978383"/>
          <a:ext cx="3128137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Measure Improvements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Tolerance, cost &amp; bias criteria</a:t>
          </a:r>
          <a:endParaRPr lang="en-US" sz="1800" kern="1200" dirty="0"/>
        </a:p>
      </dsp:txBody>
      <dsp:txXfrm>
        <a:off x="493073" y="3359569"/>
        <a:ext cx="2128120" cy="989618"/>
      </dsp:txXfrm>
    </dsp:sp>
    <dsp:sp modelId="{0FEF5ED0-1C43-FA42-A617-F36572D6FDE4}">
      <dsp:nvSpPr>
        <dsp:cNvPr id="0" name=""/>
        <dsp:cNvSpPr/>
      </dsp:nvSpPr>
      <dsp:spPr>
        <a:xfrm>
          <a:off x="4474760" y="0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Detection Algorithms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Quantify Prevalence</a:t>
          </a:r>
          <a:endParaRPr lang="en-US" sz="1800" kern="1200" dirty="0"/>
        </a:p>
      </dsp:txBody>
      <dsp:txXfrm>
        <a:off x="5154661" y="30788"/>
        <a:ext cx="1453019" cy="989618"/>
      </dsp:txXfrm>
    </dsp:sp>
    <dsp:sp modelId="{9427E16C-BF36-BE4C-A02D-822025DC2E83}">
      <dsp:nvSpPr>
        <dsp:cNvPr id="0" name=""/>
        <dsp:cNvSpPr/>
      </dsp:nvSpPr>
      <dsp:spPr>
        <a:xfrm>
          <a:off x="410334" y="0"/>
          <a:ext cx="3232039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Types of Glitches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Importance of Glitches</a:t>
          </a:r>
          <a:endParaRPr lang="en-US" sz="1800" kern="1200" dirty="0"/>
        </a:p>
      </dsp:txBody>
      <dsp:txXfrm>
        <a:off x="441122" y="30788"/>
        <a:ext cx="2200851" cy="989618"/>
      </dsp:txXfrm>
    </dsp:sp>
    <dsp:sp modelId="{0DB6BE28-1FFA-7347-A425-714C1292A813}">
      <dsp:nvSpPr>
        <dsp:cNvPr id="0" name=""/>
        <dsp:cNvSpPr/>
      </dsp:nvSpPr>
      <dsp:spPr>
        <a:xfrm>
          <a:off x="1584072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&amp; Identify</a:t>
          </a:r>
          <a:endParaRPr lang="en-US" sz="2000" kern="1200" dirty="0"/>
        </a:p>
      </dsp:txBody>
      <dsp:txXfrm>
        <a:off x="2139552" y="805138"/>
        <a:ext cx="1341049" cy="1341049"/>
      </dsp:txXfrm>
    </dsp:sp>
    <dsp:sp modelId="{EA656825-A4D3-A24D-9DCE-11E997A36D35}">
      <dsp:nvSpPr>
        <dsp:cNvPr id="0" name=""/>
        <dsp:cNvSpPr/>
      </dsp:nvSpPr>
      <dsp:spPr>
        <a:xfrm rot="5400000">
          <a:off x="3568201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&amp; Quantify</a:t>
          </a:r>
          <a:endParaRPr lang="en-US" sz="2000" kern="1200" dirty="0"/>
        </a:p>
      </dsp:txBody>
      <dsp:txXfrm rot="-5400000">
        <a:off x="3568201" y="805138"/>
        <a:ext cx="1341049" cy="1341049"/>
      </dsp:txXfrm>
    </dsp:sp>
    <dsp:sp modelId="{68B16957-5484-344F-AF2A-ADED4707D930}">
      <dsp:nvSpPr>
        <dsp:cNvPr id="0" name=""/>
        <dsp:cNvSpPr/>
      </dsp:nvSpPr>
      <dsp:spPr>
        <a:xfrm rot="10800000">
          <a:off x="3568201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Clean &amp; Rectify</a:t>
          </a:r>
          <a:endParaRPr lang="en-US" sz="2000" kern="1200" dirty="0"/>
        </a:p>
      </dsp:txBody>
      <dsp:txXfrm rot="10800000">
        <a:off x="3568201" y="2233787"/>
        <a:ext cx="1341049" cy="1341049"/>
      </dsp:txXfrm>
    </dsp:sp>
    <dsp:sp modelId="{D73F10D6-F582-1D4C-B50E-58CD7561A6C6}">
      <dsp:nvSpPr>
        <dsp:cNvPr id="0" name=""/>
        <dsp:cNvSpPr/>
      </dsp:nvSpPr>
      <dsp:spPr>
        <a:xfrm rot="16200000">
          <a:off x="1584072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 &amp; Verify</a:t>
          </a:r>
          <a:endParaRPr lang="en-US" sz="2000" kern="1200" dirty="0"/>
        </a:p>
      </dsp:txBody>
      <dsp:txXfrm rot="5400000">
        <a:off x="2139552" y="2233787"/>
        <a:ext cx="1341049" cy="1341049"/>
      </dsp:txXfrm>
    </dsp:sp>
    <dsp:sp modelId="{9233DBFD-6642-0740-A957-1F2F0877DC15}">
      <dsp:nvSpPr>
        <dsp:cNvPr id="0" name=""/>
        <dsp:cNvSpPr/>
      </dsp:nvSpPr>
      <dsp:spPr>
        <a:xfrm>
          <a:off x="3196998" y="1795790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3196998" y="2014788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Winsorization</a:t>
            </a:r>
            <a:r>
              <a:rPr lang="en-US" dirty="0" smtClean="0"/>
              <a:t>: limit outliers (extreme values)  to e.g. 90%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28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Start with </a:t>
            </a:r>
            <a:r>
              <a:rPr lang="en-US" altLang="zh-CN" i="1" dirty="0" smtClean="0">
                <a:solidFill>
                  <a:schemeClr val="tx1"/>
                </a:solidFill>
              </a:rPr>
              <a:t>process </a:t>
            </a:r>
            <a:r>
              <a:rPr lang="en-US" altLang="zh-CN" dirty="0" smtClean="0">
                <a:solidFill>
                  <a:schemeClr val="tx1"/>
                </a:solidFill>
              </a:rPr>
              <a:t>data and analysis, </a:t>
            </a:r>
            <a:r>
              <a:rPr lang="en-US" altLang="zh-CN" i="1" dirty="0" smtClean="0">
                <a:solidFill>
                  <a:schemeClr val="tx1"/>
                </a:solidFill>
              </a:rPr>
              <a:t>only then </a:t>
            </a:r>
            <a:r>
              <a:rPr lang="en-US" altLang="zh-CN" dirty="0" smtClean="0">
                <a:solidFill>
                  <a:schemeClr val="tx1"/>
                </a:solidFill>
              </a:rPr>
              <a:t>explore </a:t>
            </a:r>
            <a:r>
              <a:rPr lang="en-US" altLang="zh-CN" i="1" dirty="0" smtClean="0">
                <a:solidFill>
                  <a:schemeClr val="tx1"/>
                </a:solidFill>
              </a:rPr>
              <a:t>frequency</a:t>
            </a:r>
            <a:r>
              <a:rPr lang="en-US" altLang="zh-CN" dirty="0" smtClean="0">
                <a:solidFill>
                  <a:schemeClr val="tx1"/>
                </a:solidFill>
              </a:rPr>
              <a:t> data and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1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T-test compares the means of two independent groups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measures the strength of the association between two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7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</a:t>
            </a:r>
            <a:r>
              <a:rPr lang="en-US" dirty="0" smtClean="0"/>
              <a:t>point</a:t>
            </a:r>
          </a:p>
          <a:p>
            <a:r>
              <a:rPr lang="en-US" dirty="0" smtClean="0"/>
              <a:t> type I error is the incorrect rejection of a true null hypothesis (a "false positive"), while a type II error is the failure to reject a false null hypothesis (a "false negative").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Low rate of replication of findings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Bias (‘findings’ may actually be measuring bias)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Low power (probability of rejecting a false hypothesis) in studies [</a:t>
            </a:r>
            <a:r>
              <a:rPr lang="en-US" sz="1800" dirty="0" err="1" smtClean="0"/>
              <a:t>Colquhuon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Lack of careful data exploration (charts &amp; summarization) [Hart]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9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incorporate the inference (the top of this chart</a:t>
            </a:r>
            <a:r>
              <a:rPr lang="en-US" smtClean="0"/>
              <a:t>)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 many features can lead to </a:t>
            </a:r>
            <a:r>
              <a:rPr lang="en-US" dirty="0" err="1" smtClean="0"/>
              <a:t>overfitting</a:t>
            </a:r>
            <a:r>
              <a:rPr lang="en-US" dirty="0" smtClean="0"/>
              <a:t> [but feature selection can help with this]</a:t>
            </a:r>
          </a:p>
          <a:p>
            <a:pPr marL="0" indent="0">
              <a:buNone/>
            </a:pPr>
            <a:r>
              <a:rPr lang="en-US" dirty="0" smtClean="0"/>
              <a:t>Too few features can fail to capture the information needed for prediction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Kappa accounts for skew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0D8D-F729-3C4F-97D1-A3FA85B1348D}" type="slidenum">
              <a:rPr lang="en-US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</a:p>
          <a:p>
            <a:pPr marL="228600" lvl="1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5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we can replace</a:t>
            </a:r>
            <a:r>
              <a:rPr lang="en-US" baseline="0" dirty="0" smtClean="0"/>
              <a:t> y-cap with b0 – b1x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6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she fracture any bones in the fall?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ago did this happen? How does the system detect falls? </a:t>
            </a:r>
            <a:endParaRPr lang="en-US" dirty="0" smtClean="0">
              <a:effectLst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me about the Museum? How does it determine my loca0on?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Difficult to </a:t>
            </a:r>
            <a:r>
              <a:rPr lang="en-US" i="1" dirty="0" smtClean="0"/>
              <a:t>segment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BFE3B-E842-E244-AD02-77D9C291EAE4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</a:t>
            </a:r>
            <a:r>
              <a:rPr lang="en-US" dirty="0" smtClean="0"/>
              <a:t>. Temperature. </a:t>
            </a:r>
            <a:endParaRPr lang="en-US" dirty="0" smtClean="0"/>
          </a:p>
          <a:p>
            <a:r>
              <a:rPr lang="en-US" dirty="0" smtClean="0"/>
              <a:t>Ratio: </a:t>
            </a:r>
            <a:r>
              <a:rPr lang="en-US" dirty="0" smtClean="0"/>
              <a:t>Interval + clear definition</a:t>
            </a:r>
            <a:r>
              <a:rPr lang="en-US" baseline="0" dirty="0" smtClean="0"/>
              <a:t> of 0. </a:t>
            </a:r>
            <a:r>
              <a:rPr lang="en-US" dirty="0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037F94-12CE-534C-A563-FF00DBC8A46D}" type="slidenum">
              <a:rPr lang="en-US" sz="1200"/>
              <a:pPr/>
              <a:t>69</a:t>
            </a:fld>
            <a:endParaRPr lang="en-US" sz="1200"/>
          </a:p>
        </p:txBody>
      </p:sp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F138860-C3AF-6F40-BB23-49DE9306F555}" type="slidenum">
              <a:rPr lang="en-US" sz="1200">
                <a:cs typeface="Arial" charset="0"/>
              </a:rPr>
              <a:pPr algn="r" eaLnBrk="1" hangingPunct="1"/>
              <a:t>69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latin typeface="Helvetica"/>
                <a:cs typeface="Helvetica"/>
              </a:rPr>
              <a:t>a sequence of actions people perform that help them achieve a desired goal</a:t>
            </a:r>
            <a:r>
              <a:rPr lang="en-US" sz="1200" smtClean="0">
                <a:effectLst/>
                <a:latin typeface="Helvetica"/>
                <a:cs typeface="Helvetica"/>
              </a:rPr>
              <a:t> </a:t>
            </a:r>
            <a:endParaRPr lang="en-US" sz="1200" smtClean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10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Structure: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Important to know about groups within a network. How big? Are there many or just one? Which people are central to those groups?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 smtClean="0"/>
              <a:t>	-&gt; 6 degrees of 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  <a:endParaRPr lang="en-US" sz="1200" dirty="0" smtClean="0"/>
          </a:p>
          <a:p>
            <a:pPr lvl="1"/>
            <a:r>
              <a:rPr lang="en-US" sz="1200" dirty="0" smtClean="0"/>
              <a:t>Strong</a:t>
            </a:r>
            <a:r>
              <a:rPr lang="en-US" sz="1200" baseline="0" dirty="0" smtClean="0"/>
              <a:t> &amp; weak ties</a:t>
            </a:r>
          </a:p>
          <a:p>
            <a:pPr lvl="1"/>
            <a:endParaRPr lang="en-US" sz="1200" baseline="0" dirty="0" smtClean="0"/>
          </a:p>
          <a:p>
            <a:pPr lvl="1"/>
            <a:r>
              <a:rPr lang="en-US" sz="1200" baseline="0" dirty="0" smtClean="0"/>
              <a:t>Behavior &amp; Influence: Game theory: behavior </a:t>
            </a:r>
            <a:r>
              <a:rPr lang="en-US" sz="2400" dirty="0" smtClean="0"/>
              <a:t>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086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0" y="1371600"/>
            <a:ext cx="7086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2BB55E8-47C3-9648-A9EE-D154E87B82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99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  <p:sldLayoutId id="2147483670" r:id="rId20"/>
    <p:sldLayoutId id="2147483671" r:id="rId2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4" Type="http://schemas.openxmlformats.org/officeDocument/2006/relationships/image" Target="../media/image38.tif"/><Relationship Id="rId5" Type="http://schemas.openxmlformats.org/officeDocument/2006/relationships/image" Target="../media/image3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/>
              <a:t>Human Centered Issues in Data Acquisition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2015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18387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</a:t>
            </a:r>
            <a:r>
              <a:rPr lang="en-US" dirty="0" smtClean="0"/>
              <a:t>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</a:t>
            </a:r>
            <a:r>
              <a:rPr lang="en-US" sz="3200" dirty="0" smtClean="0"/>
              <a:t>Data: Ration/Interval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</a:t>
            </a:r>
            <a:r>
              <a:rPr lang="en-US" sz="3200" dirty="0" smtClean="0"/>
              <a:t>): Nominal/Ordinal</a:t>
            </a:r>
            <a:endParaRPr lang="en-US" sz="3200" dirty="0" smtClean="0"/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</a:t>
            </a:r>
            <a:r>
              <a:rPr lang="en-US" dirty="0" smtClean="0"/>
              <a:t>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16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</a:t>
            </a:r>
            <a:r>
              <a:rPr lang="en-US" sz="2400" dirty="0" smtClean="0"/>
              <a:t>should oversee it</a:t>
            </a:r>
            <a:r>
              <a:rPr lang="en-US" sz="2400" dirty="0" smtClean="0"/>
              <a:t>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</a:t>
            </a:r>
            <a:r>
              <a:rPr lang="en-US" sz="2400" dirty="0" smtClean="0"/>
              <a:t>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4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8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0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existing data</a:t>
            </a:r>
          </a:p>
          <a:p>
            <a:r>
              <a:rPr lang="en-US" dirty="0" smtClean="0"/>
              <a:t>Data streams are a valuable source of data</a:t>
            </a:r>
          </a:p>
          <a:p>
            <a:r>
              <a:rPr lang="en-US" dirty="0" smtClean="0"/>
              <a:t>Need to address security issues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(2.0) is the current standard</a:t>
            </a:r>
          </a:p>
          <a:p>
            <a:pPr lvl="1"/>
            <a:r>
              <a:rPr lang="en-US" dirty="0" smtClean="0"/>
              <a:t>Gives the user / data source control over whether you have access &amp; for how long</a:t>
            </a:r>
          </a:p>
          <a:p>
            <a:pPr lvl="1"/>
            <a:r>
              <a:rPr lang="en-US" dirty="0" smtClean="0"/>
              <a:t>Once you get permission you use a key to access the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4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8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Template posted on piazza for use in your preparation</a:t>
            </a:r>
          </a:p>
          <a:p>
            <a:r>
              <a:rPr lang="en-US" dirty="0" smtClean="0"/>
              <a:t>Needed all groups to email me </a:t>
            </a:r>
            <a:r>
              <a:rPr lang="en-US" i="1" dirty="0" smtClean="0"/>
              <a:t>title </a:t>
            </a:r>
            <a:r>
              <a:rPr lang="en-US" dirty="0" smtClean="0"/>
              <a:t>and </a:t>
            </a:r>
            <a:r>
              <a:rPr lang="en-US" i="1" dirty="0" smtClean="0"/>
              <a:t>preferred presentation day </a:t>
            </a:r>
            <a:r>
              <a:rPr lang="en-US" dirty="0" smtClean="0"/>
              <a:t>by this morning</a:t>
            </a:r>
          </a:p>
          <a:p>
            <a:r>
              <a:rPr lang="en-US" b="1" dirty="0" smtClean="0"/>
              <a:t>Presentation attendance is required</a:t>
            </a:r>
          </a:p>
          <a:p>
            <a:r>
              <a:rPr lang="en-US" b="1" dirty="0" smtClean="0"/>
              <a:t>Projects are due 9am Tuesday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Questions?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1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streaming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know or store entire stream</a:t>
            </a:r>
          </a:p>
          <a:p>
            <a:pPr lvl="1"/>
            <a:r>
              <a:rPr lang="en-US" dirty="0" smtClean="0"/>
              <a:t>Sampling strategy depends on question asked</a:t>
            </a:r>
          </a:p>
          <a:p>
            <a:pPr lvl="1"/>
            <a:r>
              <a:rPr lang="en-US" dirty="0" smtClean="0"/>
              <a:t>Account for duplicates; weight samples</a:t>
            </a:r>
          </a:p>
          <a:p>
            <a:r>
              <a:rPr lang="en-US" dirty="0" smtClean="0"/>
              <a:t>Good for online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0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046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6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 for data </a:t>
            </a:r>
            <a:r>
              <a:rPr lang="en-US" dirty="0" smtClean="0"/>
              <a:t>cleaning [Coherence &amp; Correctness]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9518"/>
              </p:ext>
            </p:extLst>
          </p:nvPr>
        </p:nvGraphicFramePr>
        <p:xfrm>
          <a:off x="1128943" y="1847153"/>
          <a:ext cx="7048804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2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109606"/>
            <a:ext cx="6280441" cy="990107"/>
          </a:xfrm>
        </p:spPr>
        <p:txBody>
          <a:bodyPr/>
          <a:lstStyle/>
          <a:p>
            <a:r>
              <a:rPr lang="en-US" dirty="0" smtClean="0"/>
              <a:t>Visualizing your data: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178633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Set a Goal: Explore/calculate/communicate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Define visual queries/comparisons to support/stories to tell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Document process &amp; provenance for credibility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visually integrated systems (images/words/…)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Embed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visualization within a larger application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endParaRPr lang="en-US" dirty="0">
              <a:solidFill>
                <a:schemeClr val="tx1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11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535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final exam</a:t>
            </a:r>
          </a:p>
          <a:p>
            <a:r>
              <a:rPr lang="en-US" dirty="0" smtClean="0"/>
              <a:t>You write 5 questions AND answers</a:t>
            </a:r>
          </a:p>
          <a:p>
            <a:pPr lvl="1"/>
            <a:r>
              <a:rPr lang="en-US" dirty="0"/>
              <a:t>Each question should cover a different aspect of the class as considered in the lectures and readings. </a:t>
            </a:r>
            <a:endParaRPr lang="en-US" dirty="0" smtClean="0"/>
          </a:p>
          <a:p>
            <a:pPr lvl="1"/>
            <a:r>
              <a:rPr lang="en-US" dirty="0" smtClean="0"/>
              <a:t>Questions should assume open </a:t>
            </a:r>
            <a:r>
              <a:rPr lang="en-US" dirty="0"/>
              <a:t>book/notes/etc. but taken in a limited time of ½ hour per “long answer” </a:t>
            </a:r>
            <a:r>
              <a:rPr lang="en-US" dirty="0" smtClean="0"/>
              <a:t>question (less for “short answer”)</a:t>
            </a:r>
          </a:p>
          <a:p>
            <a:r>
              <a:rPr lang="en-US" dirty="0"/>
              <a:t>You nominate ‘best </a:t>
            </a:r>
            <a:r>
              <a:rPr lang="en-US" dirty="0" smtClean="0"/>
              <a:t>questions’; I </a:t>
            </a:r>
            <a:r>
              <a:rPr lang="en-US" dirty="0"/>
              <a:t>take </a:t>
            </a:r>
            <a:r>
              <a:rPr lang="en-US" dirty="0" smtClean="0"/>
              <a:t>an exam based on those nominations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5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6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9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endParaRPr lang="en-US" sz="44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0186" y="599854"/>
            <a:ext cx="6264387" cy="990107"/>
          </a:xfrm>
        </p:spPr>
        <p:txBody>
          <a:bodyPr/>
          <a:lstStyle/>
          <a:p>
            <a:pPr marL="0" indent="0"/>
            <a:r>
              <a:rPr lang="en-US" dirty="0" smtClean="0"/>
              <a:t>Analyzing your data</a:t>
            </a:r>
            <a:endParaRPr lang="en-US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147214"/>
              </p:ext>
            </p:extLst>
          </p:nvPr>
        </p:nvGraphicFramePr>
        <p:xfrm>
          <a:off x="1706563" y="1738700"/>
          <a:ext cx="633253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MS Org Chart" r:id="rId4" imgW="6311880" imgH="1663560" progId="OrgPlusWOPX.4">
                  <p:embed followColorScheme="full"/>
                </p:oleObj>
              </mc:Choice>
              <mc:Fallback>
                <p:oleObj name="MS Org Chart" r:id="rId4" imgW="6311880" imgH="1663560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738700"/>
                        <a:ext cx="6332537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55974" y="4139000"/>
            <a:ext cx="2481461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Formulate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hypotheses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009035" y="4139000"/>
            <a:ext cx="2687165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204407" y="4139000"/>
            <a:ext cx="2632114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(Collect) &amp; Analyze data </a:t>
            </a:r>
            <a:br>
              <a:rPr lang="en-US" sz="2400" dirty="0" smtClean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test hypotheses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2971800" y="3529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6400800" y="3529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637435" y="467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8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Accept hypothesis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515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Reject hypothesis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5204407" y="5415528"/>
            <a:ext cx="304800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7010399" y="5415528"/>
            <a:ext cx="267353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619296" y="5205812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29687" y="5240551"/>
            <a:ext cx="149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</a:p>
          <a:p>
            <a:r>
              <a:rPr lang="en-US" dirty="0" smtClean="0"/>
              <a:t>Random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6339" y="5268773"/>
            <a:ext cx="20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 for Errors of</a:t>
            </a: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0" name="Lightning Bolt 29"/>
          <p:cNvSpPr/>
          <p:nvPr/>
        </p:nvSpPr>
        <p:spPr>
          <a:xfrm>
            <a:off x="5957643" y="3407163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8000" y="3407163"/>
            <a:ext cx="17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Systematic Error</a:t>
            </a:r>
            <a:endParaRPr lang="en-US" dirty="0"/>
          </a:p>
        </p:txBody>
      </p:sp>
      <p:sp>
        <p:nvSpPr>
          <p:cNvPr id="32" name="Lightning Bolt 31"/>
          <p:cNvSpPr/>
          <p:nvPr/>
        </p:nvSpPr>
        <p:spPr>
          <a:xfrm>
            <a:off x="2657248" y="2701608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9930" y="3320741"/>
            <a:ext cx="135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Logical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7793038" cy="1462088"/>
          </a:xfrm>
        </p:spPr>
        <p:txBody>
          <a:bodyPr/>
          <a:lstStyle/>
          <a:p>
            <a:r>
              <a:rPr lang="en-US" dirty="0" smtClean="0"/>
              <a:t>Common Statistical Tests</a:t>
            </a:r>
            <a:endParaRPr lang="en-US" dirty="0"/>
          </a:p>
        </p:txBody>
      </p:sp>
      <p:graphicFrame>
        <p:nvGraphicFramePr>
          <p:cNvPr id="115507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827000"/>
              </p:ext>
            </p:extLst>
          </p:nvPr>
        </p:nvGraphicFramePr>
        <p:xfrm>
          <a:off x="228600" y="2057400"/>
          <a:ext cx="8763000" cy="4078223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19200"/>
                <a:gridCol w="2438400"/>
                <a:gridCol w="2514600"/>
                <a:gridCol w="2590800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independent or correlated?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Alternatives if the normality assumption is violated (and small sample size):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Continuous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(e.g. pain scale, cognitive function)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ANOVA: compares means between more than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Pearson’s correlation coefficient (linear correlation): shows linear correlation between two continuous variables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Linear regression: multivariate regression technique used when the outcome is continuous; gives slopes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Paired </a:t>
                      </a: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related groups (e.g., the same subjects before and after)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Repeated-measures ANOVA: compares changes over time in the means of two or more groups (repeated measurements)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Mixed models/GEE modeling: multivariate regression techniques to compare changes over time between two or more groups; gives rate of change over time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sng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Non-parametric statistics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sign-rank test: non-parametric alternative to the paired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sum-rank test (=Mann-Whitney U test): non-parametric alternative to the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Kruskal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-Wallis test: non-parametric alternative to ANOVA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Spearman rank correlation coefficient: non-parametric alternative to Pearson</a:t>
                      </a:r>
                      <a:r>
                        <a:rPr kumimoji="0" lang="ja-JP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correlation coefficient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4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Binary or categorical outcomes (proportions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graphicFrame>
        <p:nvGraphicFramePr>
          <p:cNvPr id="108749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976753"/>
              </p:ext>
            </p:extLst>
          </p:nvPr>
        </p:nvGraphicFramePr>
        <p:xfrm>
          <a:off x="101598" y="1847850"/>
          <a:ext cx="8915401" cy="4041647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40404"/>
                <a:gridCol w="2325757"/>
                <a:gridCol w="2713383"/>
                <a:gridCol w="2635857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correlated?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 to the chi-square test if sparse cells: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 w="25400" cmpd="sng"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Binary or categorical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(e.g. fracture, yes/no)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proportions between two or more groups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Relative risks: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odds ratios or risk ratios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technique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used when outcome is binary; gives multivariate-adjusted odds ratios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 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binary outcome between correlated groups (e.g., before and after)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Conditional 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matched data)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GEE modeling: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repeated measures)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Fisher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independent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correlated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statistical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depend </a:t>
            </a:r>
            <a:r>
              <a:rPr lang="en-US" sz="2400" dirty="0" smtClean="0">
                <a:solidFill>
                  <a:srgbClr val="000000"/>
                </a:solidFill>
              </a:rPr>
              <a:t>on the central limit theorem and thus its assumptions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The sample is normal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If multiple samples, they are independent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have the same variance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</a:t>
            </a:r>
            <a:r>
              <a:rPr lang="en-US" altLang="zh-CN" sz="2400" dirty="0" smtClean="0">
                <a:solidFill>
                  <a:schemeClr val="tx1"/>
                </a:solidFill>
              </a:rPr>
              <a:t>an </a:t>
            </a:r>
            <a:r>
              <a:rPr lang="en-US" altLang="zh-CN" sz="2400" dirty="0">
                <a:solidFill>
                  <a:schemeClr val="tx1"/>
                </a:solidFill>
              </a:rPr>
              <a:t>make two kinds of errors (Type I </a:t>
            </a:r>
            <a:r>
              <a:rPr lang="en-US" altLang="zh-CN" sz="2400" dirty="0" smtClean="0">
                <a:solidFill>
                  <a:schemeClr val="tx1"/>
                </a:solidFill>
              </a:rPr>
              <a:t>&amp; II)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Common Pitfalls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/>
              <a:t>Low rate of replication of findings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Bias (‘findings’ may actually be measuring bias)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Low power (probability of rejecting a false hypothesis) in studies [</a:t>
            </a:r>
            <a:r>
              <a:rPr lang="en-US" sz="2000" dirty="0" err="1"/>
              <a:t>Colquhuon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Lack of careful data exploration (charts &amp; summarization) [Hart]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4313"/>
            <a:ext cx="7048804" cy="4379976"/>
          </a:xfrm>
        </p:spPr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</a:t>
            </a:r>
            <a:r>
              <a:rPr lang="en-US" i="1" dirty="0" smtClean="0"/>
              <a:t>rejected </a:t>
            </a:r>
            <a:r>
              <a:rPr lang="en-US" dirty="0" smtClean="0"/>
              <a:t>[with X% confidence: This is an estimate]</a:t>
            </a:r>
            <a:endParaRPr lang="en-US" i="1" dirty="0" smtClean="0"/>
          </a:p>
          <a:p>
            <a:r>
              <a:rPr lang="en-US" i="1" dirty="0" smtClean="0"/>
              <a:t>false negatives: </a:t>
            </a:r>
            <a:r>
              <a:rPr lang="en-US" dirty="0" smtClean="0"/>
              <a:t>increase</a:t>
            </a:r>
            <a:r>
              <a:rPr lang="en-US" i="1" dirty="0" smtClean="0"/>
              <a:t> </a:t>
            </a:r>
            <a:r>
              <a:rPr lang="en-US" dirty="0" smtClean="0">
                <a:sym typeface="Symbol" charset="0"/>
              </a:rPr>
              <a:t> to reduce these</a:t>
            </a:r>
          </a:p>
          <a:p>
            <a:r>
              <a:rPr lang="en-US" i="1" dirty="0" smtClean="0">
                <a:sym typeface="Symbol" charset="0"/>
              </a:rPr>
              <a:t>false positives</a:t>
            </a:r>
            <a:r>
              <a:rPr lang="en-US" dirty="0">
                <a:sym typeface="Symbol" charset="0"/>
              </a:rPr>
              <a:t>:</a:t>
            </a:r>
            <a:r>
              <a:rPr lang="en-US" dirty="0" smtClean="0">
                <a:sym typeface="Symbol" charset="0"/>
              </a:rPr>
              <a:t> reduce  to reduce these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3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implications of the 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used to determine what is ‘worthy of a second look’ [</a:t>
            </a:r>
            <a:r>
              <a:rPr lang="en-US" dirty="0" err="1" smtClean="0"/>
              <a:t>Nuzzo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Limited in its applicability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 descr="Screen Shot 2015-02-14 at 6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09"/>
            <a:ext cx="87757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410" y="4749591"/>
            <a:ext cx="26446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small p makes the </a:t>
            </a:r>
            <a:br>
              <a:rPr lang="en-US" dirty="0" smtClean="0"/>
            </a:br>
            <a:r>
              <a:rPr lang="en-US" dirty="0" smtClean="0"/>
              <a:t>hypothesis more plausible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points for t-test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659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 one-sample t-test tells us whether the mean of a normally distributed population has a value specified in a null hypothesis.</a:t>
            </a:r>
          </a:p>
          <a:p>
            <a:pPr marL="0" indent="0">
              <a:buNone/>
            </a:pPr>
            <a:r>
              <a:rPr lang="en-US" altLang="zh-CN" dirty="0" smtClean="0"/>
              <a:t>A two sample t-test tells us whether the means of two normally distributed populations are equal</a:t>
            </a:r>
          </a:p>
          <a:p>
            <a:pPr marL="0" indent="0">
              <a:buNone/>
            </a:pPr>
            <a:r>
              <a:rPr lang="en-US" altLang="zh-CN" dirty="0" smtClean="0"/>
              <a:t>An ANOVA lets us compare multiple groups </a:t>
            </a:r>
            <a:r>
              <a:rPr lang="en-US" altLang="zh-CN" i="1" dirty="0" smtClean="0"/>
              <a:t>correctly </a:t>
            </a:r>
            <a:endParaRPr lang="en-US" altLang="zh-CN" i="1" dirty="0" smtClean="0"/>
          </a:p>
          <a:p>
            <a:pPr marL="0" indent="0">
              <a:buNone/>
            </a:pPr>
            <a:r>
              <a:rPr lang="en-US" altLang="zh-CN" dirty="0" smtClean="0"/>
              <a:t>Always look at actual difference </a:t>
            </a:r>
            <a:br>
              <a:rPr lang="en-US" altLang="zh-CN" dirty="0" smtClean="0"/>
            </a:br>
            <a:r>
              <a:rPr lang="en-US" altLang="zh-CN" dirty="0" smtClean="0"/>
              <a:t>	(size of effect)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5EA83-C8AB-490F-B7BE-5A40681B333B}" type="slidenum">
              <a:rPr lang="en-US" smtClean="0">
                <a:solidFill>
                  <a:schemeClr val="tx1"/>
                </a:solidFill>
              </a:rPr>
              <a:pPr/>
              <a:t>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about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42392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calculate three things for correlation: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The </a:t>
            </a:r>
            <a:r>
              <a:rPr lang="en-US" sz="2400" dirty="0"/>
              <a:t>slope &amp; intercept of the line; The amount of error (r); and the significance</a:t>
            </a:r>
          </a:p>
          <a:p>
            <a:pPr marL="0" indent="0">
              <a:buNone/>
            </a:pPr>
            <a:r>
              <a:rPr lang="en-US" dirty="0"/>
              <a:t>Outliers &amp; Non-normal &amp; uneven variance values can make this </a:t>
            </a:r>
            <a:r>
              <a:rPr lang="en-US" dirty="0" smtClean="0"/>
              <a:t>fail</a:t>
            </a:r>
          </a:p>
          <a:p>
            <a:pPr marL="0" indent="0">
              <a:buNone/>
            </a:pPr>
            <a:r>
              <a:rPr lang="en-US" dirty="0"/>
              <a:t>Subgroups (Simpson’s paradox) </a:t>
            </a:r>
          </a:p>
          <a:p>
            <a:pPr lvl="1"/>
            <a:r>
              <a:rPr lang="en-US" dirty="0"/>
              <a:t>Plan subgroup comparisons ahead</a:t>
            </a:r>
          </a:p>
          <a:p>
            <a:pPr lvl="1"/>
            <a:r>
              <a:rPr lang="en-US" dirty="0"/>
              <a:t>Understand when and when not to do subgroup comparison [Story behind the data!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/>
              <a:t>Correlation != Causation (what does?)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62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tells us to what extent a group of independent variables </a:t>
            </a:r>
            <a:r>
              <a:rPr lang="en-US" i="1" dirty="0"/>
              <a:t>predict </a:t>
            </a:r>
            <a:r>
              <a:rPr lang="en-US" dirty="0"/>
              <a:t>or </a:t>
            </a:r>
            <a:r>
              <a:rPr lang="en-US" i="1" dirty="0"/>
              <a:t>explain </a:t>
            </a:r>
            <a:r>
              <a:rPr lang="en-US" dirty="0"/>
              <a:t>a dependent variable 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based on the same assumptions as correlation</a:t>
            </a:r>
          </a:p>
          <a:p>
            <a:pPr marL="0" indent="0">
              <a:buNone/>
            </a:pPr>
            <a:r>
              <a:rPr lang="en-US" dirty="0" smtClean="0"/>
              <a:t>In addition, predictor variables that are not independent can mess it up</a:t>
            </a:r>
          </a:p>
          <a:p>
            <a:pPr marL="0" indent="0">
              <a:buNone/>
            </a:pPr>
            <a:r>
              <a:rPr lang="en-US" dirty="0" smtClean="0"/>
              <a:t>Over fitting can be a problem (too little data for the number of independent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  <a:endParaRPr lang="en-US" dirty="0" smtClean="0">
              <a:latin typeface="Arial" charset="0"/>
            </a:endParaRP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4055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2970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assessing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 [limited value]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Precision = TP / (TP + FP) = 90/(90+15) = 88%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Recall = TP / (TP + FN) = 90/(90+12) = 86%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F-Score = 2 * (Precision * Recall)   = 87%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                       (Precision + Recall</a:t>
            </a:r>
            <a:r>
              <a:rPr lang="en-US" dirty="0" smtClean="0">
                <a:latin typeface="Arial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Kappa = (observed acc.- expected acc.)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			(1 - expected acc.)</a:t>
            </a:r>
          </a:p>
          <a:p>
            <a:pPr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</a:t>
            </a:r>
            <a:r>
              <a:rPr lang="en-US" dirty="0" smtClean="0">
                <a:latin typeface="Arial" charset="0"/>
              </a:rPr>
              <a:t>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</a:t>
            </a:r>
            <a:r>
              <a:rPr lang="en-US" dirty="0" smtClean="0">
                <a:latin typeface="Arial" charset="0"/>
              </a:rPr>
              <a:t>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  <a:endParaRPr lang="en-US" dirty="0" smtClean="0">
              <a:solidFill>
                <a:schemeClr val="tx2"/>
              </a:solidFill>
              <a:latin typeface="Arial" charset="0"/>
            </a:endParaRP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66978"/>
              </p:ext>
            </p:extLst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223615" cy="990107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Decision Trees</a:t>
            </a:r>
          </a:p>
          <a:p>
            <a:pPr marL="228600" lvl="1" indent="0">
              <a:buNone/>
            </a:pPr>
            <a:r>
              <a:rPr lang="en-US" dirty="0" smtClean="0"/>
              <a:t>Add </a:t>
            </a:r>
            <a:r>
              <a:rPr lang="en-US" dirty="0"/>
              <a:t>nodes based on information </a:t>
            </a:r>
            <a:r>
              <a:rPr lang="en-US" dirty="0" smtClean="0"/>
              <a:t>gain</a:t>
            </a:r>
          </a:p>
          <a:p>
            <a:pPr marL="228600" lvl="1" indent="0">
              <a:buNone/>
            </a:pPr>
            <a:r>
              <a:rPr lang="en-US" dirty="0" smtClean="0"/>
              <a:t>Contain </a:t>
            </a:r>
            <a:r>
              <a:rPr lang="en-US" dirty="0"/>
              <a:t>statements about how features relate to </a:t>
            </a:r>
            <a:r>
              <a:rPr lang="en-US" dirty="0" smtClean="0"/>
              <a:t>outcomes</a:t>
            </a:r>
          </a:p>
          <a:p>
            <a:pPr marL="228600" lvl="1" indent="0">
              <a:buNone/>
            </a:pPr>
            <a:r>
              <a:rPr lang="en-US" sz="2800" dirty="0" smtClean="0"/>
              <a:t>Naïve Bayes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Elegant balance of features and prior probabilities</a:t>
            </a:r>
          </a:p>
          <a:p>
            <a:pPr marL="228600" lvl="1" indent="0">
              <a:buNone/>
            </a:pPr>
            <a:r>
              <a:rPr lang="en-US" dirty="0" smtClean="0"/>
              <a:t>Assumptions</a:t>
            </a:r>
            <a:r>
              <a:rPr lang="en-US" dirty="0"/>
              <a:t>: Independence; Closed world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[Most of the time in real data sets the values of the different attributes are not independent of each other]</a:t>
            </a:r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Comparing them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57461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Decision trees [Open World]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contingencies between patterns of attribute values as a basis for decision making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Prone to </a:t>
            </a:r>
            <a:r>
              <a:rPr lang="en-US" dirty="0" err="1" smtClean="0">
                <a:latin typeface="Arial" charset="0"/>
              </a:rPr>
              <a:t>overfitting</a:t>
            </a:r>
            <a:r>
              <a:rPr lang="en-US" dirty="0" smtClean="0">
                <a:latin typeface="Arial" charset="0"/>
              </a:rPr>
              <a:t> [need pruning]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Easy to learn, interpret, use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Naïve Bayes [Closed World]</a:t>
            </a:r>
          </a:p>
          <a:p>
            <a:pPr marL="228600" lvl="1" indent="0">
              <a:buNone/>
            </a:pPr>
            <a:r>
              <a:rPr lang="en-US" dirty="0"/>
              <a:t>Robust even when features are missing during recognition (because of prior probabilities) but not during training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Fail when data is highly conditional or skewed</a:t>
            </a:r>
          </a:p>
          <a:p>
            <a:pPr marL="228600" lvl="1" indent="0">
              <a:buNone/>
            </a:pPr>
            <a:endParaRPr lang="en-US" dirty="0" smtClean="0">
              <a:latin typeface="Arial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3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579897" cy="990107"/>
          </a:xfrm>
        </p:spPr>
        <p:txBody>
          <a:bodyPr/>
          <a:lstStyle/>
          <a:p>
            <a:r>
              <a:rPr lang="en-US" dirty="0" smtClean="0"/>
              <a:t>Closed </a:t>
            </a:r>
            <a:r>
              <a:rPr lang="en-US" dirty="0" smtClean="0"/>
              <a:t>[NB] </a:t>
            </a:r>
            <a:r>
              <a:rPr lang="en-US" dirty="0" err="1" smtClean="0"/>
              <a:t>vs</a:t>
            </a:r>
            <a:r>
              <a:rPr lang="en-US" dirty="0" smtClean="0"/>
              <a:t> Open World [Decision]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2375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</a:t>
            </a:r>
            <a:r>
              <a:rPr lang="en-US" dirty="0" smtClean="0"/>
              <a:t>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  <a:endParaRPr lang="en-US" dirty="0" smtClean="0"/>
          </a:p>
          <a:p>
            <a:pPr marL="228600" lvl="1" indent="0">
              <a:buNone/>
            </a:pPr>
            <a:r>
              <a:rPr lang="en-US" dirty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/>
              <a:t>represent information </a:t>
            </a:r>
            <a:r>
              <a:rPr lang="en-US" i="1" dirty="0"/>
              <a:t>as we discover it </a:t>
            </a:r>
            <a:r>
              <a:rPr lang="en-US" dirty="0"/>
              <a:t>and </a:t>
            </a:r>
            <a:r>
              <a:rPr lang="en-US" i="1" dirty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/>
              <a:t>statements depending on unknown features are </a:t>
            </a:r>
            <a:r>
              <a:rPr lang="en-US" i="1" dirty="0"/>
              <a:t>unknown </a:t>
            </a:r>
            <a:r>
              <a:rPr lang="en-US" dirty="0"/>
              <a:t>rather than </a:t>
            </a:r>
            <a:r>
              <a:rPr lang="en-US" i="1" dirty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83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286285" y="1340786"/>
            <a:ext cx="7339927" cy="1818641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Given training examples: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 x</a:t>
            </a:r>
            <a:r>
              <a:rPr lang="en-US" sz="2400" baseline="-25000" dirty="0" smtClean="0"/>
              <a:t>1..i</a:t>
            </a:r>
            <a:r>
              <a:rPr lang="en-US" sz="2400" dirty="0" smtClean="0"/>
              <a:t> in </a:t>
            </a:r>
            <a:r>
              <a:rPr lang="en-US" sz="2400" dirty="0" err="1" smtClean="0"/>
              <a:t>R</a:t>
            </a:r>
            <a:r>
              <a:rPr lang="en-US" sz="2400" baseline="30000" dirty="0" err="1" smtClean="0"/>
              <a:t>n</a:t>
            </a:r>
            <a:r>
              <a:rPr lang="en-US" sz="2400" baseline="30000" dirty="0" smtClean="0"/>
              <a:t> 		</a:t>
            </a:r>
            <a:r>
              <a:rPr lang="en-US" sz="2400" dirty="0" smtClean="0"/>
              <a:t>[our feature vectors]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And labels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y</a:t>
            </a:r>
            <a:r>
              <a:rPr lang="en-US" sz="2400" baseline="-25000" dirty="0" smtClean="0"/>
              <a:t>1..i </a:t>
            </a:r>
            <a:r>
              <a:rPr lang="en-US" sz="2400" dirty="0" smtClean="0"/>
              <a:t>in R</a:t>
            </a:r>
            <a:r>
              <a:rPr lang="en-US" sz="2400" baseline="-25000" dirty="0" smtClean="0"/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We learn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f(x)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+ b</a:t>
            </a:r>
            <a:endParaRPr lang="en-US" sz="2400" i="1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6" y="3148696"/>
            <a:ext cx="5285135" cy="26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sz="3200" dirty="0" smtClean="0"/>
              <a:t>Goal of Logistic Regression</a:t>
            </a:r>
            <a:endParaRPr lang="en-US" sz="32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idea: instead of predicting a number in R, predict the </a:t>
            </a:r>
            <a:r>
              <a:rPr lang="en-US" i="1" dirty="0"/>
              <a:t>probability of a class label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2400" dirty="0"/>
              <a:t>  p+ = P(class is </a:t>
            </a:r>
            <a:r>
              <a:rPr lang="en-US" sz="2400" dirty="0" err="1"/>
              <a:t>positive|features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p- = P(class is </a:t>
            </a:r>
            <a:r>
              <a:rPr lang="en-US" sz="2400" dirty="0" err="1"/>
              <a:t>negative|features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Base p on the </a:t>
            </a:r>
            <a:r>
              <a:rPr lang="en-US" dirty="0" smtClean="0"/>
              <a:t>projection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gives the best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separation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4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65" y="3821653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br>
              <a:rPr lang="en-US" dirty="0" smtClean="0"/>
            </a:br>
            <a:r>
              <a:rPr lang="en-US" dirty="0" smtClean="0"/>
              <a:t>Implementing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5653"/>
            <a:ext cx="7048804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Loops over the entire data set S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  At each step change w based on the error </a:t>
            </a:r>
            <a:br>
              <a:rPr lang="en-US" altLang="he-IL" dirty="0" smtClean="0"/>
            </a:br>
            <a:r>
              <a:rPr lang="en-US" altLang="he-IL" dirty="0" smtClean="0"/>
              <a:t> and the step size </a:t>
            </a:r>
            <a:r>
              <a:rPr lang="en-US" altLang="he-IL" dirty="0" smtClean="0">
                <a:sym typeface="Symbol" charset="0"/>
              </a:rPr>
              <a:t> (the learning rate)</a:t>
            </a:r>
            <a:endParaRPr lang="en-US" altLang="he-IL" dirty="0"/>
          </a:p>
          <a:p>
            <a:pPr>
              <a:lnSpc>
                <a:spcPct val="110000"/>
              </a:lnSpc>
              <a:buNone/>
            </a:pPr>
            <a:r>
              <a:rPr lang="en-US" dirty="0" smtClean="0">
                <a:latin typeface="Benguiat Frisky" charset="0"/>
              </a:rPr>
              <a:t>	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simultaneously update all the weights for training instance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 smtClean="0"/>
          </a:p>
          <a:p>
            <a:pPr>
              <a:lnSpc>
                <a:spcPct val="110000"/>
              </a:lnSpc>
              <a:buNone/>
            </a:pPr>
            <a:endParaRPr lang="en-US" baseline="-25000" dirty="0"/>
          </a:p>
          <a:p>
            <a:pPr>
              <a:lnSpc>
                <a:spcPct val="110000"/>
              </a:lnSpc>
              <a:buNone/>
            </a:pPr>
            <a:endParaRPr lang="en-US" baseline="-25000" dirty="0" smtClean="0"/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where p</a:t>
            </a:r>
            <a:r>
              <a:rPr lang="en-US" baseline="-25000" dirty="0" smtClean="0"/>
              <a:t>w</a:t>
            </a:r>
            <a:r>
              <a:rPr lang="en-US" dirty="0" smtClean="0"/>
              <a:t>(x</a:t>
            </a:r>
            <a:r>
              <a:rPr lang="en-US" baseline="30000" dirty="0" smtClean="0"/>
              <a:t>(</a:t>
            </a:r>
            <a:r>
              <a:rPr lang="en-US" baseline="30000" dirty="0" err="1" smtClean="0"/>
              <a:t>i</a:t>
            </a:r>
            <a:r>
              <a:rPr lang="en-US" baseline="30000" dirty="0" smtClean="0"/>
              <a:t>)</a:t>
            </a:r>
            <a:r>
              <a:rPr lang="en-US" dirty="0" smtClean="0"/>
              <a:t>) = </a:t>
            </a:r>
            <a:endParaRPr lang="en-US" baseline="-25000" dirty="0"/>
          </a:p>
          <a:p>
            <a:pPr>
              <a:lnSpc>
                <a:spcPct val="110000"/>
              </a:lnSpc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82849"/>
              </p:ext>
            </p:extLst>
          </p:nvPr>
        </p:nvGraphicFramePr>
        <p:xfrm>
          <a:off x="1461712" y="4289710"/>
          <a:ext cx="45148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9" name="Equation" r:id="rId3" imgW="1943100" imgH="457200" progId="Equation.3">
                  <p:embed/>
                </p:oleObj>
              </mc:Choice>
              <mc:Fallback>
                <p:oleObj name="Equation" r:id="rId3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1712" y="4289710"/>
                        <a:ext cx="4514850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81401"/>
              </p:ext>
            </p:extLst>
          </p:nvPr>
        </p:nvGraphicFramePr>
        <p:xfrm>
          <a:off x="3820614" y="5054963"/>
          <a:ext cx="14366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0" name="Equation" r:id="rId5" imgW="546100" imgH="444500" progId="Equation.3">
                  <p:embed/>
                </p:oleObj>
              </mc:Choice>
              <mc:Fallback>
                <p:oleObj name="Equation" r:id="rId5" imgW="546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614" y="5054963"/>
                        <a:ext cx="1436688" cy="1179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9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        based on </a:t>
            </a:r>
            <a:r>
              <a:rPr lang="en-US" altLang="he-IL" dirty="0" err="1" smtClean="0">
                <a:sym typeface="Symbol" charset="0"/>
              </a:rPr>
              <a:t>t</a:t>
            </a:r>
            <a:r>
              <a:rPr lang="en-US" altLang="he-IL" baseline="-25000" dirty="0" err="1" smtClean="0">
                <a:sym typeface="Symbol" charset="0"/>
              </a:rPr>
              <a:t>x</a:t>
            </a:r>
            <a:r>
              <a:rPr lang="en-US" altLang="he-IL" dirty="0" smtClean="0">
                <a:sym typeface="Symbol" charset="0"/>
              </a:rPr>
              <a:t>-o</a:t>
            </a:r>
            <a:r>
              <a:rPr lang="en-US" altLang="he-IL" baseline="-25000" dirty="0" smtClean="0">
                <a:sym typeface="Symbol" charset="0"/>
              </a:rPr>
              <a:t>d </a:t>
            </a:r>
            <a:endParaRPr lang="en-US" altLang="he-IL" dirty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</a:t>
            </a:r>
            <a:r>
              <a:rPr lang="en-US" altLang="he-IL" dirty="0">
                <a:sym typeface="Symbol" charset="0"/>
              </a:rPr>
              <a:t>approximate Batch Gradient Descent arbitrarily closely if  is small enough 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</a:t>
            </a:r>
            <a:r>
              <a:rPr lang="en-US" altLang="he-IL" dirty="0" err="1" smtClean="0">
                <a:sym typeface="Symbol" charset="0"/>
              </a:rPr>
              <a:t>guarranteed</a:t>
            </a:r>
            <a:r>
              <a:rPr lang="en-US" altLang="he-IL" dirty="0" smtClean="0">
                <a:sym typeface="Symbol" charset="0"/>
              </a:rPr>
              <a:t>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878" y="310162"/>
            <a:ext cx="4911207" cy="990107"/>
          </a:xfrm>
        </p:spPr>
        <p:txBody>
          <a:bodyPr/>
          <a:lstStyle/>
          <a:p>
            <a:r>
              <a:rPr lang="en-US" dirty="0" smtClean="0"/>
              <a:t>Importance of Intelligibility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77" y="1847153"/>
            <a:ext cx="5497869" cy="4379976"/>
          </a:xfrm>
        </p:spPr>
        <p:txBody>
          <a:bodyPr/>
          <a:lstStyle/>
          <a:p>
            <a:r>
              <a:rPr lang="en-US" dirty="0" smtClean="0"/>
              <a:t>Crucial to user’s understanding</a:t>
            </a:r>
          </a:p>
          <a:p>
            <a:r>
              <a:rPr lang="en-US" dirty="0" smtClean="0"/>
              <a:t>What to show users is a critical question that is only partly solve</a:t>
            </a:r>
          </a:p>
          <a:p>
            <a:r>
              <a:rPr lang="en-US" dirty="0" smtClean="0"/>
              <a:t>Different circumstances -&gt; different explanation needs *</a:t>
            </a:r>
          </a:p>
          <a:p>
            <a:r>
              <a:rPr lang="en-US" dirty="0" smtClean="0"/>
              <a:t>How to show is also hard</a:t>
            </a:r>
          </a:p>
          <a:p>
            <a:pPr lvl="1"/>
            <a:r>
              <a:rPr lang="en-US" dirty="0" smtClean="0"/>
              <a:t>Several toolkits built by </a:t>
            </a:r>
            <a:r>
              <a:rPr lang="en-US" dirty="0" err="1" smtClean="0"/>
              <a:t>Dey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to address this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 descr="Screen Shot 2015-04-21 at 6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1" y="206519"/>
            <a:ext cx="2182653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3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0_1584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79" r="414"/>
          <a:stretch>
            <a:fillRect/>
          </a:stretch>
        </p:blipFill>
        <p:spPr>
          <a:xfrm>
            <a:off x="-5150" y="16860"/>
            <a:ext cx="9158111" cy="6839954"/>
          </a:xfrm>
          <a:solidFill>
            <a:srgbClr val="33333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327" y="3167098"/>
          <a:ext cx="8918222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787"/>
                <a:gridCol w="1770324"/>
                <a:gridCol w="1058333"/>
                <a:gridCol w="1848556"/>
                <a:gridCol w="218722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Participants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Female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data collected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Able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29.25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22.87%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Older Adult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67.63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69.15%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Motor Impaired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41.75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7.99%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 bwMode="auto">
          <a:xfrm>
            <a:off x="1905" y="-39584"/>
            <a:ext cx="9142095" cy="1143000"/>
          </a:xfrm>
          <a:prstGeom prst="rect">
            <a:avLst/>
          </a:prstGeom>
          <a:solidFill>
            <a:srgbClr val="000000">
              <a:alpha val="48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b="1" kern="0" dirty="0" smtClean="0">
                <a:solidFill>
                  <a:schemeClr val="bg1"/>
                </a:solidFill>
                <a:ea typeface="ヒラギノ角ゴ Pro W3" pitchFamily="-105" charset="-128"/>
                <a:cs typeface="ヒラギノ角ゴ Pro W3" pitchFamily="-105" charset="-128"/>
              </a:rPr>
              <a:t>Laptop Deployment: Multiple Groups (July 09 – 10) 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27712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Long Answer</a:t>
            </a:r>
          </a:p>
          <a:p>
            <a:r>
              <a:rPr lang="en-US" dirty="0" smtClean="0"/>
              <a:t>between </a:t>
            </a:r>
            <a:r>
              <a:rPr lang="en-US" dirty="0"/>
              <a:t>1500 and 3000 characters </a:t>
            </a:r>
            <a:r>
              <a:rPr lang="en-US" dirty="0" smtClean="0"/>
              <a:t>long (including your answer)</a:t>
            </a:r>
          </a:p>
          <a:p>
            <a:pPr marL="0" indent="0">
              <a:buNone/>
            </a:pPr>
            <a:r>
              <a:rPr lang="en-US" dirty="0" smtClean="0"/>
              <a:t>Short Answer</a:t>
            </a:r>
          </a:p>
          <a:p>
            <a:r>
              <a:rPr lang="en-US" dirty="0" smtClean="0"/>
              <a:t>Four alternative answers</a:t>
            </a:r>
          </a:p>
          <a:p>
            <a:r>
              <a:rPr lang="en-US" dirty="0" smtClean="0"/>
              <a:t>Include explanation for each one of them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2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task switches?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1536104" cy="1011615"/>
          </a:xfrm>
          <a:prstGeom prst="rect">
            <a:avLst/>
          </a:prstGeom>
          <a:solidFill>
            <a:srgbClr val="6402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improve </a:t>
            </a:r>
            <a:r>
              <a:rPr lang="en-US" dirty="0" smtClean="0"/>
              <a:t>targeting?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1536104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routines?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194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8357" y="5635665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8378" y="2839183"/>
            <a:ext cx="1353971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click targets?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44792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6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 how use changes for novice </a:t>
            </a:r>
            <a:br>
              <a:rPr lang="en-US" dirty="0" smtClean="0"/>
            </a:br>
            <a:r>
              <a:rPr lang="en-US" dirty="0" smtClean="0"/>
              <a:t>elders over the course of a year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76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Characterize the aspects of popular applications that are used most/least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4552768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anything? Hard without labels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38748" y="2804944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38748" y="3990338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7858" y="515810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692359"/>
              </p:ext>
            </p:extLst>
          </p:nvPr>
        </p:nvGraphicFramePr>
        <p:xfrm>
          <a:off x="465995" y="1510375"/>
          <a:ext cx="8348640" cy="4526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Collection</a:t>
                      </a:r>
                      <a:b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Method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Smart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Door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Plate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BACNet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Sensor Queries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PDA-based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Phone-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based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Frequency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Change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10 minutes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20 sec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30 sec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while movement is detected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Flaws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Summer and Fall data sets 4 month apart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 vs. Floor vs. Campus</a:t>
                      </a:r>
                      <a:endParaRPr lang="en-US" sz="1800" i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1 floor in an office building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several campus buildings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Transitional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409865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620945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181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Daniel Neill’s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267769"/>
            <a:ext cx="7887140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Looked at very large data </a:t>
            </a:r>
          </a:p>
          <a:p>
            <a:pPr marL="0" indent="0">
              <a:buNone/>
            </a:pPr>
            <a:r>
              <a:rPr lang="en-US" dirty="0" smtClean="0"/>
              <a:t>Goal: Early detection/prediction of problems</a:t>
            </a:r>
          </a:p>
          <a:p>
            <a:pPr marL="0" indent="0">
              <a:buNone/>
            </a:pPr>
            <a:r>
              <a:rPr lang="en-US" i="1" dirty="0" smtClean="0"/>
              <a:t>Fast subset scans </a:t>
            </a:r>
            <a:r>
              <a:rPr lang="en-US" dirty="0" smtClean="0"/>
              <a:t>used to do this [need for new statistical machine learning methods]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2" descr="Columbus Possible GI Outbreak- January 25, 2006 (no dot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4375" r="19940" b="14250"/>
          <a:stretch>
            <a:fillRect/>
          </a:stretch>
        </p:blipFill>
        <p:spPr bwMode="auto">
          <a:xfrm>
            <a:off x="619125" y="3321393"/>
            <a:ext cx="2305050" cy="177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802313" y="5189880"/>
            <a:ext cx="29225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Medicine</a:t>
            </a:r>
            <a:r>
              <a:rPr lang="en-US"/>
              <a:t>: Discovering new </a:t>
            </a:r>
            <a:r>
              <a:rPr lang="ja-JP" altLang="en-US"/>
              <a:t>“</a:t>
            </a:r>
            <a:r>
              <a:rPr lang="en-US"/>
              <a:t>best practices</a:t>
            </a:r>
            <a:r>
              <a:rPr lang="ja-JP" altLang="en-US"/>
              <a:t>”</a:t>
            </a:r>
            <a:r>
              <a:rPr lang="en-US"/>
              <a:t> of patient care, to improve outcomes and reduce costs.</a:t>
            </a: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542925" y="5188293"/>
            <a:ext cx="24780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Disease Surveillance</a:t>
            </a:r>
            <a:r>
              <a:rPr lang="en-US"/>
              <a:t>: Very early and accurate detection of emerging outbreaks. </a:t>
            </a:r>
          </a:p>
        </p:txBody>
      </p:sp>
      <p:pic>
        <p:nvPicPr>
          <p:cNvPr id="10" name="Picture 10" descr="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t="15103" r="20908" b="8315"/>
          <a:stretch>
            <a:fillRect/>
          </a:stretch>
        </p:blipFill>
        <p:spPr bwMode="auto">
          <a:xfrm>
            <a:off x="3440113" y="3321393"/>
            <a:ext cx="21367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173413" y="5188293"/>
            <a:ext cx="2705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Law Enforcement</a:t>
            </a:r>
            <a:r>
              <a:rPr lang="en-US"/>
              <a:t>: Detection, prediction, and prevention of </a:t>
            </a:r>
            <a:r>
              <a:rPr lang="ja-JP" altLang="en-US"/>
              <a:t>“</a:t>
            </a:r>
            <a:r>
              <a:rPr lang="en-US"/>
              <a:t>hot-spots</a:t>
            </a:r>
            <a:r>
              <a:rPr lang="ja-JP" altLang="en-US"/>
              <a:t>”</a:t>
            </a:r>
            <a:r>
              <a:rPr lang="en-US"/>
              <a:t> of violent crime.</a:t>
            </a:r>
            <a:endParaRPr lang="en-US" b="1"/>
          </a:p>
        </p:txBody>
      </p:sp>
      <p:pic>
        <p:nvPicPr>
          <p:cNvPr id="12" name="Picture 11" descr="set-of-faulty-ventilators-at-the-komfo-anokye-ic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321393"/>
            <a:ext cx="23653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40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Many ways to phrase the ‘prediction’ problem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Major problems with quality in published data sets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Location data can get very large very quickly, especially when we include context</a:t>
            </a:r>
          </a:p>
          <a:p>
            <a:pPr marL="0" indent="0"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68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38150"/>
            <a:ext cx="89201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extBox 3"/>
          <p:cNvSpPr txBox="1">
            <a:spLocks noChangeArrowheads="1"/>
          </p:cNvSpPr>
          <p:nvPr/>
        </p:nvSpPr>
        <p:spPr bwMode="auto">
          <a:xfrm>
            <a:off x="8763000" y="6629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9287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grade 5 x 5 questions (10 long answer, 15 short answer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Your grade is based on</a:t>
            </a:r>
          </a:p>
          <a:p>
            <a:pPr lvl="1"/>
            <a:r>
              <a:rPr lang="en-US" dirty="0" smtClean="0"/>
              <a:t>How well you grade your peers (15%)</a:t>
            </a:r>
          </a:p>
          <a:p>
            <a:pPr lvl="1"/>
            <a:r>
              <a:rPr lang="en-US" dirty="0" smtClean="0"/>
              <a:t>How well your peers grade you (85%)</a:t>
            </a:r>
          </a:p>
          <a:p>
            <a:pPr lvl="1"/>
            <a:r>
              <a:rPr lang="en-US" dirty="0" smtClean="0"/>
              <a:t>Any adjustments we the staff decide are needed if there are issues with the peer grading.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98438" y="4057650"/>
            <a:ext cx="4354512" cy="1320800"/>
          </a:xfrm>
        </p:spPr>
        <p:txBody>
          <a:bodyPr/>
          <a:lstStyle/>
          <a:p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Personal time graph and action breakdown</a:t>
            </a: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4592638" y="4129088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Display of entire community for overview</a:t>
            </a:r>
          </a:p>
          <a:p>
            <a:pPr eaLnBrk="1" hangingPunct="1"/>
            <a:endParaRPr lang="en-US"/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4681538" y="4994275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Opacity for conveying performance</a:t>
            </a:r>
          </a:p>
          <a:p>
            <a:pPr eaLnBrk="1" hangingPunct="1"/>
            <a:endParaRPr lang="en-US"/>
          </a:p>
        </p:txBody>
      </p:sp>
      <p:pic>
        <p:nvPicPr>
          <p:cNvPr id="104452" name="Picture 9" descr="ba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7463"/>
            <a:ext cx="8686800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mmun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533525"/>
            <a:ext cx="244792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29200" y="1533525"/>
            <a:ext cx="2468563" cy="238760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9675" y="1341438"/>
            <a:ext cx="3438525" cy="182562"/>
          </a:xfrm>
          <a:prstGeom prst="rect">
            <a:avLst/>
          </a:prstGeom>
          <a:solidFill>
            <a:srgbClr val="A8DA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-244475" y="4824413"/>
            <a:ext cx="464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Different comparison levels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9225" y="5249863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Anonymous</a:t>
            </a:r>
          </a:p>
          <a:p>
            <a:pPr eaLnBrk="1" hangingPunct="1"/>
            <a:endParaRPr lang="en-US"/>
          </a:p>
        </p:txBody>
      </p:sp>
      <p:pic>
        <p:nvPicPr>
          <p:cNvPr id="14" name="Picture 13" descr="yo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2244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Untitled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49400"/>
            <a:ext cx="4530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590800" y="1533525"/>
            <a:ext cx="2244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1524000"/>
            <a:ext cx="4530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U-Turn Arrow 18"/>
          <p:cNvSpPr/>
          <p:nvPr/>
        </p:nvSpPr>
        <p:spPr>
          <a:xfrm>
            <a:off x="1390650" y="1042988"/>
            <a:ext cx="2628900" cy="596900"/>
          </a:xfrm>
          <a:prstGeom prst="uturnArrow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/>
          <p:cNvSpPr/>
          <p:nvPr/>
        </p:nvSpPr>
        <p:spPr>
          <a:xfrm>
            <a:off x="1047750" y="762000"/>
            <a:ext cx="5391150" cy="823913"/>
          </a:xfrm>
          <a:prstGeom prst="utur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90800" y="1549400"/>
            <a:ext cx="571500" cy="508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nimBg="1"/>
      <p:bldP spid="20485" grpId="0"/>
      <p:bldP spid="20487" grpId="0"/>
      <p:bldP spid="6" grpId="0" animBg="1"/>
      <p:bldP spid="6" grpId="1" animBg="1"/>
      <p:bldP spid="12" grpId="0"/>
      <p:bldP spid="13" grpId="0"/>
      <p:bldP spid="16" grpId="0" animBg="1"/>
      <p:bldP spid="16" grpId="1" animBg="1"/>
      <p:bldP spid="17" grpId="0" animBg="1"/>
      <p:bldP spid="21" grpId="0" animBg="1"/>
      <p:bldP spid="21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6738" name="Content Placeholder 3" descr="Screen Shot 2015-02-02 at 9.32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1050"/>
          <a:stretch>
            <a:fillRect/>
          </a:stretch>
        </p:blipFill>
        <p:spPr>
          <a:xfrm>
            <a:off x="0" y="0"/>
            <a:ext cx="9115425" cy="4378325"/>
          </a:xfrm>
        </p:spPr>
      </p:pic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0" y="44942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(1) Real time energy consumption. (2) Rankings &amp; commitments &amp; messaging (3) Tablet with wallpaper showing feedback </a:t>
            </a:r>
            <a:br>
              <a:rPr lang="en-US"/>
            </a:br>
            <a:r>
              <a:rPr lang="en-US"/>
              <a:t>(4) ‘ways to save’ page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from </a:t>
            </a:r>
            <a:r>
              <a:rPr lang="en-US" dirty="0" err="1" smtClean="0"/>
              <a:t>Stepgreen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Raised questions of context (social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not; community structure)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separating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viz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&amp; goals from application &amp; goals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getting clear field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lab results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3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Mobile: Big Data of 1</a:t>
            </a:r>
            <a:endParaRPr lang="en-US" dirty="0" smtClean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129772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2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Aware Framework 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 err="1"/>
              <a:t>Dey</a:t>
            </a:r>
            <a:r>
              <a:rPr lang="en-US" sz="2000" dirty="0"/>
              <a:t> &amp; Ferreira &amp; </a:t>
            </a:r>
            <a:r>
              <a:rPr lang="en-US" sz="2000" dirty="0" err="1"/>
              <a:t>Kostakos</a:t>
            </a:r>
            <a:r>
              <a:rPr lang="en-US" sz="2000" dirty="0"/>
              <a:t> (Oulu)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1451" y="1300269"/>
            <a:ext cx="50522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awareframework.com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uFill>
                  <a:solidFill>
                    <a:srgbClr val="004479"/>
                  </a:solidFill>
                </a:uFill>
              </a:rPr>
              <a:t>Collaborative mobile sensing for understanding human behavior and social wellbeing</a:t>
            </a:r>
          </a:p>
          <a:p>
            <a:endParaRPr lang="en-US" sz="2400" dirty="0"/>
          </a:p>
        </p:txBody>
      </p:sp>
      <p:pic>
        <p:nvPicPr>
          <p:cNvPr id="60" name="aware_tilt_righ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035" y="-656192"/>
            <a:ext cx="7991795" cy="7991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56"/>
          <p:cNvGrpSpPr/>
          <p:nvPr/>
        </p:nvGrpSpPr>
        <p:grpSpPr>
          <a:xfrm>
            <a:off x="4051776" y="2922571"/>
            <a:ext cx="1563174" cy="2031382"/>
            <a:chOff x="-10570" y="0"/>
            <a:chExt cx="2223180" cy="2889075"/>
          </a:xfrm>
        </p:grpSpPr>
        <p:pic>
          <p:nvPicPr>
            <p:cNvPr id="6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3" name="Shape 55"/>
            <p:cNvSpPr/>
            <p:nvPr/>
          </p:nvSpPr>
          <p:spPr>
            <a:xfrm>
              <a:off x="-10571" y="2199670"/>
              <a:ext cx="2216818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x-none" sz="1700" dirty="0" smtClean="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User</a:t>
              </a:r>
              <a:endParaRPr sz="1700" dirty="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endParaRPr>
            </a:p>
          </p:txBody>
        </p:sp>
      </p:grpSp>
      <p:grpSp>
        <p:nvGrpSpPr>
          <p:cNvPr id="64" name="Group 59"/>
          <p:cNvGrpSpPr/>
          <p:nvPr/>
        </p:nvGrpSpPr>
        <p:grpSpPr>
          <a:xfrm>
            <a:off x="2215816" y="2922571"/>
            <a:ext cx="1575764" cy="2031382"/>
            <a:chOff x="-41414" y="0"/>
            <a:chExt cx="2241085" cy="2889075"/>
          </a:xfrm>
        </p:grpSpPr>
        <p:pic>
          <p:nvPicPr>
            <p:cNvPr id="6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9671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6" name="Shape 58"/>
            <p:cNvSpPr/>
            <p:nvPr/>
          </p:nvSpPr>
          <p:spPr>
            <a:xfrm>
              <a:off x="-41415" y="2199670"/>
              <a:ext cx="2231173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Scientist</a:t>
              </a: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343559" y="2922571"/>
            <a:ext cx="1633750" cy="2031382"/>
            <a:chOff x="0" y="0"/>
            <a:chExt cx="2323553" cy="2889075"/>
          </a:xfrm>
        </p:grpSpPr>
        <p:pic>
          <p:nvPicPr>
            <p:cNvPr id="6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472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9" name="Shape 61"/>
            <p:cNvSpPr/>
            <p:nvPr/>
          </p:nvSpPr>
          <p:spPr>
            <a:xfrm>
              <a:off x="0" y="2199670"/>
              <a:ext cx="2323554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6704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Doryab</a:t>
            </a:r>
            <a:r>
              <a:rPr lang="en-US" dirty="0" smtClean="0"/>
              <a:t> gave many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Mental Illness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Bipolar</a:t>
            </a:r>
            <a:r>
              <a:rPr lang="en-US" dirty="0" smtClean="0"/>
              <a:t>] Explored features that are lower cost (don’t require reporting). Showed they could still be helpful</a:t>
            </a:r>
          </a:p>
          <a:p>
            <a:pPr lvl="1"/>
            <a:r>
              <a:rPr lang="en-US" dirty="0" smtClean="0"/>
              <a:t>[Depression] Explored behavior change. Found gender based patterns in social communication. </a:t>
            </a:r>
          </a:p>
          <a:p>
            <a:r>
              <a:rPr lang="en-US" dirty="0" smtClean="0"/>
              <a:t>Sleep [</a:t>
            </a:r>
            <a:r>
              <a:rPr lang="en-US" dirty="0" err="1" smtClean="0"/>
              <a:t>Toss’n’Turn</a:t>
            </a:r>
            <a:r>
              <a:rPr lang="en-US" dirty="0" smtClean="0"/>
              <a:t> app]</a:t>
            </a:r>
          </a:p>
          <a:p>
            <a:pPr lvl="1"/>
            <a:r>
              <a:rPr lang="en-US" dirty="0" smtClean="0"/>
              <a:t>Impact of multiple people in bed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363636"/>
                </a:solidFill>
              </a:rPr>
              <a:t>vs.</a:t>
            </a:r>
            <a:r>
              <a:rPr lang="en-US" b="1" dirty="0">
                <a:solidFill>
                  <a:srgbClr val="363636"/>
                </a:solidFill>
              </a:rPr>
              <a:t> individual </a:t>
            </a:r>
            <a:r>
              <a:rPr lang="en-US" b="1" dirty="0" smtClean="0">
                <a:solidFill>
                  <a:srgbClr val="363636"/>
                </a:solidFill>
              </a:rPr>
              <a:t>models [better]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711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Nikola </a:t>
            </a:r>
            <a:r>
              <a:rPr lang="en-US" dirty="0" err="1" smtClean="0"/>
              <a:t>Banovic</a:t>
            </a:r>
            <a:r>
              <a:rPr lang="en-US" dirty="0" smtClean="0"/>
              <a:t> discussed routine extraction and visualization</a:t>
            </a:r>
            <a:endParaRPr lang="en-US" dirty="0"/>
          </a:p>
        </p:txBody>
      </p:sp>
      <p:pic>
        <p:nvPicPr>
          <p:cNvPr id="7" name="Content Placeholder 6" descr="Screen Shot 2015-04-22 at 2.28.5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10" b="-177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5597012"/>
            <a:ext cx="7758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driving routine showing the combination of extracted routine, researcher defined routines, researcher custom defined clusters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954132" y="1300269"/>
            <a:ext cx="775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A </a:t>
            </a:r>
            <a:r>
              <a:rPr lang="en-US" i="1" dirty="0" smtClean="0">
                <a:latin typeface="Helvetica"/>
                <a:cs typeface="Helvetica"/>
              </a:rPr>
              <a:t>learned </a:t>
            </a:r>
            <a:r>
              <a:rPr lang="en-US" i="1" dirty="0">
                <a:latin typeface="Helvetica"/>
                <a:cs typeface="Helvetica"/>
              </a:rPr>
              <a:t>sequence of actions </a:t>
            </a:r>
            <a:r>
              <a:rPr lang="en-US" dirty="0">
                <a:latin typeface="Helvetica"/>
                <a:cs typeface="Helvetica"/>
              </a:rPr>
              <a:t>people </a:t>
            </a:r>
            <a:r>
              <a:rPr lang="en-US" dirty="0" smtClean="0">
                <a:latin typeface="Helvetica"/>
                <a:cs typeface="Helvetica"/>
              </a:rPr>
              <a:t>perform in a </a:t>
            </a:r>
            <a:r>
              <a:rPr lang="en-US" i="1" dirty="0" smtClean="0">
                <a:latin typeface="Helvetica"/>
                <a:cs typeface="Helvetica"/>
              </a:rPr>
              <a:t>given context </a:t>
            </a:r>
            <a:r>
              <a:rPr lang="en-US" dirty="0">
                <a:latin typeface="Helvetica"/>
                <a:cs typeface="Helvetica"/>
              </a:rPr>
              <a:t>that help them achieve a </a:t>
            </a:r>
            <a:r>
              <a:rPr lang="en-US" i="1" dirty="0">
                <a:latin typeface="Helvetica"/>
                <a:cs typeface="Helvetica"/>
              </a:rPr>
              <a:t>desired goal 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251828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3200" dirty="0" smtClean="0"/>
              <a:t>Phones are not as omniscient as we might think</a:t>
            </a:r>
          </a:p>
          <a:p>
            <a:pPr marL="274320" lvl="1" indent="0">
              <a:buNone/>
            </a:pPr>
            <a:r>
              <a:rPr lang="en-US" sz="3200" dirty="0" smtClean="0"/>
              <a:t>Sensor </a:t>
            </a:r>
            <a:r>
              <a:rPr lang="en-US" sz="3200" dirty="0"/>
              <a:t>data is collected in uncontrolled conditions thus bound to noise and deficiency</a:t>
            </a:r>
          </a:p>
          <a:p>
            <a:pPr marL="274320" lvl="1" indent="0">
              <a:buNone/>
            </a:pPr>
            <a:r>
              <a:rPr lang="en-US" sz="3200" dirty="0"/>
              <a:t>Changing technology a cause of inconsistency in the </a:t>
            </a:r>
            <a:r>
              <a:rPr lang="en-US" sz="3200" dirty="0" smtClean="0"/>
              <a:t>data</a:t>
            </a:r>
          </a:p>
          <a:p>
            <a:pPr marL="274320" lvl="1" indent="0">
              <a:buNone/>
            </a:pPr>
            <a:r>
              <a:rPr lang="en-US" sz="3200" dirty="0" smtClean="0"/>
              <a:t>Often lack ground truth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/>
              <a:t>The answer is correct (3</a:t>
            </a:r>
            <a:r>
              <a:rPr lang="en-US" dirty="0" smtClean="0"/>
              <a:t>)</a:t>
            </a:r>
          </a:p>
          <a:p>
            <a:r>
              <a:rPr lang="en-US" dirty="0"/>
              <a:t>Word count is between 1500 and 3000 characters (2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35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Bad Data Handbook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a key-value store + map reduce</a:t>
            </a:r>
          </a:p>
          <a:p>
            <a:r>
              <a:rPr lang="en-US" dirty="0" smtClean="0"/>
              <a:t>Poor debugging experience</a:t>
            </a:r>
          </a:p>
          <a:p>
            <a:r>
              <a:rPr lang="en-US" dirty="0" smtClean="0"/>
              <a:t>Fast write / slow read was a bad match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64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56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</a:t>
            </a:r>
            <a:r>
              <a:rPr lang="en-US" dirty="0" smtClean="0"/>
              <a:t>all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time in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r>
              <a:rPr lang="en-US" dirty="0" smtClean="0"/>
              <a:t>Structure of network</a:t>
            </a:r>
            <a:br>
              <a:rPr lang="en-US" dirty="0" smtClean="0"/>
            </a:br>
            <a:r>
              <a:rPr lang="en-US" dirty="0" smtClean="0"/>
              <a:t>matters</a:t>
            </a:r>
          </a:p>
          <a:p>
            <a:pPr marL="0" indent="0">
              <a:buNone/>
            </a:pPr>
            <a:r>
              <a:rPr lang="en-US" dirty="0" smtClean="0"/>
              <a:t>Behavior &amp; Influence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Key metrics explore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structure</a:t>
            </a:r>
            <a:r>
              <a:rPr lang="en-US" i="1" dirty="0" smtClean="0"/>
              <a:t>, influence,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</a:t>
            </a:r>
            <a:r>
              <a:rPr lang="en-US" i="1" dirty="0" smtClean="0"/>
              <a:t>network </a:t>
            </a:r>
            <a:r>
              <a:rPr lang="en-US" i="1" dirty="0" smtClean="0"/>
              <a:t>evolution</a:t>
            </a:r>
            <a:br>
              <a:rPr lang="en-US" i="1" dirty="0" smtClean="0"/>
            </a:br>
            <a:r>
              <a:rPr lang="en-US" dirty="0" smtClean="0"/>
              <a:t>(</a:t>
            </a:r>
            <a:r>
              <a:rPr lang="en-US" dirty="0" smtClean="0"/>
              <a:t>over time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>
          <a:xfrm>
            <a:off x="4829204" y="1537045"/>
            <a:ext cx="3775976" cy="43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5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3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r>
              <a:rPr lang="en-US" dirty="0" err="1" smtClean="0"/>
              <a:t>Crowdsource</a:t>
            </a:r>
            <a:r>
              <a:rPr lang="en-US" dirty="0" smtClean="0"/>
              <a:t> </a:t>
            </a:r>
            <a:r>
              <a:rPr lang="en-US" dirty="0" err="1" smtClean="0"/>
              <a:t>realtime</a:t>
            </a:r>
            <a:r>
              <a:rPr lang="en-US" dirty="0" smtClean="0"/>
              <a:t> trip data</a:t>
            </a:r>
          </a:p>
          <a:p>
            <a:pPr lvl="1"/>
            <a:r>
              <a:rPr lang="en-US" dirty="0" smtClean="0"/>
              <a:t>Crowdedness</a:t>
            </a:r>
          </a:p>
          <a:p>
            <a:pPr lvl="1"/>
            <a:r>
              <a:rPr lang="en-US" dirty="0" smtClean="0"/>
              <a:t>Cleanliness/driver/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Wanted to communicate with providers [union issues]</a:t>
            </a:r>
          </a:p>
          <a:p>
            <a:r>
              <a:rPr lang="en-US" dirty="0"/>
              <a:t>Really highlights how </a:t>
            </a:r>
            <a:r>
              <a:rPr lang="en-US" i="1" dirty="0"/>
              <a:t>deployed </a:t>
            </a:r>
            <a:r>
              <a:rPr lang="en-US" dirty="0"/>
              <a:t>data science is heavily influenced by people issues!</a:t>
            </a:r>
          </a:p>
          <a:p>
            <a:pPr lvl="1"/>
            <a:r>
              <a:rPr lang="en-US" dirty="0" smtClean="0"/>
              <a:t>‘forced’ contribution -&gt; Unexpected negative impact on retention</a:t>
            </a:r>
          </a:p>
          <a:p>
            <a:pPr lvl="1"/>
            <a:r>
              <a:rPr lang="en-US" dirty="0" smtClean="0"/>
              <a:t>Battery: Working on technical advances </a:t>
            </a:r>
          </a:p>
          <a:p>
            <a:pPr lvl="1"/>
            <a:r>
              <a:rPr lang="en-US" dirty="0" smtClean="0"/>
              <a:t>Impact on people w/ disabilities??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5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7697</TotalTime>
  <Words>4941</Words>
  <Application>Microsoft Macintosh PowerPoint</Application>
  <PresentationFormat>On-screen Show (4:3)</PresentationFormat>
  <Paragraphs>953</Paragraphs>
  <Slides>86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Office Theme</vt:lpstr>
      <vt:lpstr>MS Org Chart</vt:lpstr>
      <vt:lpstr>Equation</vt:lpstr>
      <vt:lpstr>Microsoft Equation</vt:lpstr>
      <vt:lpstr>PowerPoint Presentation</vt:lpstr>
      <vt:lpstr>Final Project</vt:lpstr>
      <vt:lpstr>Final Exam</vt:lpstr>
      <vt:lpstr>What makes a good question?</vt:lpstr>
      <vt:lpstr>Bloom’s Taxonomy</vt:lpstr>
      <vt:lpstr>Question Types</vt:lpstr>
      <vt:lpstr>Final Exam Grading</vt:lpstr>
      <vt:lpstr>Grading Criteria</vt:lpstr>
      <vt:lpstr>Grading criteria for your peer grading</vt:lpstr>
      <vt:lpstr>What I consider to be key material from the class</vt:lpstr>
      <vt:lpstr>The Data Pipeline</vt:lpstr>
      <vt:lpstr>What Type of Data Exist?</vt:lpstr>
      <vt:lpstr>What Role?</vt:lpstr>
      <vt:lpstr>Two ways to store data</vt:lpstr>
      <vt:lpstr>Data Storage</vt:lpstr>
      <vt:lpstr>What is a Data Model?</vt:lpstr>
      <vt:lpstr>Dealing with very large data</vt:lpstr>
      <vt:lpstr>Data Acquisition</vt:lpstr>
      <vt:lpstr>Acquiring Data</vt:lpstr>
      <vt:lpstr>Dealing with streaming data</vt:lpstr>
      <vt:lpstr>Exploring your data</vt:lpstr>
      <vt:lpstr>Exploring your data</vt:lpstr>
      <vt:lpstr>Exploring your data</vt:lpstr>
      <vt:lpstr>Four C’s of Data Quality</vt:lpstr>
      <vt:lpstr>A process for data cleaning [Coherence &amp; Correctness]</vt:lpstr>
      <vt:lpstr>Some specific techniques to  keep in mind</vt:lpstr>
      <vt:lpstr>Visualizing your data: Guidelines</vt:lpstr>
      <vt:lpstr>Making Things Distinct</vt:lpstr>
      <vt:lpstr>A summary of design elements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Analyzing your data</vt:lpstr>
      <vt:lpstr>Common Statistical Tests</vt:lpstr>
      <vt:lpstr>Binary or categorical outcomes (proportions)</vt:lpstr>
      <vt:lpstr>Most statistical tests</vt:lpstr>
      <vt:lpstr>Careful with p values</vt:lpstr>
      <vt:lpstr>Actual implications of the p-value</vt:lpstr>
      <vt:lpstr>Key points for t-test</vt:lpstr>
      <vt:lpstr>Careful about Correlation</vt:lpstr>
      <vt:lpstr>Regression </vt:lpstr>
      <vt:lpstr>What is machine learning?</vt:lpstr>
      <vt:lpstr>Learned Classifiers</vt:lpstr>
      <vt:lpstr>Learned Classifiers</vt:lpstr>
      <vt:lpstr>Metrics for assessing results</vt:lpstr>
      <vt:lpstr>Best Practices</vt:lpstr>
      <vt:lpstr>Examples</vt:lpstr>
      <vt:lpstr>Comparing them</vt:lpstr>
      <vt:lpstr>Closed [NB] vs Open World [Decision]</vt:lpstr>
      <vt:lpstr>Least Squares Regression</vt:lpstr>
      <vt:lpstr>Goal of Logistic Regression</vt:lpstr>
      <vt:lpstr>Regression:  Implementing Gradient Descent</vt:lpstr>
      <vt:lpstr>How do we handle big data</vt:lpstr>
      <vt:lpstr>Importance of Intelligibility</vt:lpstr>
      <vt:lpstr>Example case studies we talked about</vt:lpstr>
      <vt:lpstr>PowerPoint Presentation</vt:lpstr>
      <vt:lpstr>What we learned</vt:lpstr>
      <vt:lpstr>What we learned</vt:lpstr>
      <vt:lpstr>Example case studies we talked about</vt:lpstr>
      <vt:lpstr>Location Data Sets</vt:lpstr>
      <vt:lpstr>Location Data Sets</vt:lpstr>
      <vt:lpstr>UCSD Data Set Skew</vt:lpstr>
      <vt:lpstr>Also Daniel Neill’s lecture</vt:lpstr>
      <vt:lpstr>What we learned</vt:lpstr>
      <vt:lpstr>Example case studies we talked about</vt:lpstr>
      <vt:lpstr>PowerPoint Presentation</vt:lpstr>
      <vt:lpstr>PowerPoint Presentation</vt:lpstr>
      <vt:lpstr>PowerPoint Presentation</vt:lpstr>
      <vt:lpstr>What we learned from Stepgreen</vt:lpstr>
      <vt:lpstr>Example case studies we talked about</vt:lpstr>
      <vt:lpstr>Mobile: Big Data of 1</vt:lpstr>
      <vt:lpstr>Three false assumptions of mobile</vt:lpstr>
      <vt:lpstr>Aware Framework   Dey &amp; Ferreira &amp; Kostakos (Oulu)</vt:lpstr>
      <vt:lpstr>Dr. Doryab gave many examples</vt:lpstr>
      <vt:lpstr>Nikola Banovic discussed routine extraction and visualization</vt:lpstr>
      <vt:lpstr>What we learned</vt:lpstr>
      <vt:lpstr>Example case studies we talked about</vt:lpstr>
      <vt:lpstr>Bad Data Handbook</vt:lpstr>
      <vt:lpstr>Example case studies we talked about</vt:lpstr>
      <vt:lpstr>Dealing with Network Data</vt:lpstr>
      <vt:lpstr>Types of networks</vt:lpstr>
      <vt:lpstr>Example case studies we talked about</vt:lpstr>
      <vt:lpstr>Tiramisu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368</cp:revision>
  <cp:lastPrinted>2014-12-21T16:38:34Z</cp:lastPrinted>
  <dcterms:created xsi:type="dcterms:W3CDTF">2013-10-07T16:54:34Z</dcterms:created>
  <dcterms:modified xsi:type="dcterms:W3CDTF">2015-04-22T18:31:49Z</dcterms:modified>
</cp:coreProperties>
</file>